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2" r:id="rId3"/>
    <p:sldId id="263" r:id="rId4"/>
    <p:sldId id="264" r:id="rId5"/>
    <p:sldId id="265" r:id="rId6"/>
    <p:sldId id="266" r:id="rId7"/>
    <p:sldId id="276" r:id="rId8"/>
    <p:sldId id="267" r:id="rId9"/>
    <p:sldId id="268" r:id="rId10"/>
    <p:sldId id="269" r:id="rId11"/>
    <p:sldId id="270" r:id="rId12"/>
    <p:sldId id="271" r:id="rId13"/>
    <p:sldId id="272" r:id="rId14"/>
    <p:sldId id="273" r:id="rId15"/>
    <p:sldId id="277" r:id="rId16"/>
    <p:sldId id="280" r:id="rId17"/>
    <p:sldId id="278" r:id="rId18"/>
    <p:sldId id="279" r:id="rId19"/>
    <p:sldId id="274" r:id="rId20"/>
    <p:sldId id="281" r:id="rId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D0"/>
    <a:srgbClr val="A825AB"/>
    <a:srgbClr val="4FF7FF"/>
    <a:srgbClr val="53DBFB"/>
    <a:srgbClr val="FFFFFF"/>
    <a:srgbClr val="F89B55"/>
    <a:srgbClr val="E0E5EB"/>
    <a:srgbClr val="FDBC70"/>
    <a:srgbClr val="D7B267"/>
    <a:srgbClr val="DDB8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70" autoAdjust="0"/>
    <p:restoredTop sz="94660"/>
  </p:normalViewPr>
  <p:slideViewPr>
    <p:cSldViewPr snapToGrid="0">
      <p:cViewPr varScale="1">
        <p:scale>
          <a:sx n="72" d="100"/>
          <a:sy n="72" d="100"/>
        </p:scale>
        <p:origin x="6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F7DF7B87-BE0E-4424-B232-E26F22599BEA}" type="datetimeFigureOut">
              <a:rPr lang="es-ES" smtClean="0"/>
              <a:t>14/08/2023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AC6AD13-E7A1-44F4-A3DC-AF308690BDA1}" type="slidenum">
              <a:rPr lang="es-ES" smtClean="0"/>
              <a:t>‹Nº›</a:t>
            </a:fld>
            <a:endParaRPr lang="es-ES"/>
          </a:p>
        </p:txBody>
      </p:sp>
    </p:spTree>
    <p:extLst>
      <p:ext uri="{BB962C8B-B14F-4D97-AF65-F5344CB8AC3E}">
        <p14:creationId xmlns:p14="http://schemas.microsoft.com/office/powerpoint/2010/main" val="379310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F7DF7B87-BE0E-4424-B232-E26F22599BEA}" type="datetimeFigureOut">
              <a:rPr lang="es-ES" smtClean="0"/>
              <a:t>14/08/2023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AC6AD13-E7A1-44F4-A3DC-AF308690BDA1}" type="slidenum">
              <a:rPr lang="es-ES" smtClean="0"/>
              <a:t>‹Nº›</a:t>
            </a:fld>
            <a:endParaRPr lang="es-ES"/>
          </a:p>
        </p:txBody>
      </p:sp>
    </p:spTree>
    <p:extLst>
      <p:ext uri="{BB962C8B-B14F-4D97-AF65-F5344CB8AC3E}">
        <p14:creationId xmlns:p14="http://schemas.microsoft.com/office/powerpoint/2010/main" val="1029099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F7DF7B87-BE0E-4424-B232-E26F22599BEA}" type="datetimeFigureOut">
              <a:rPr lang="es-ES" smtClean="0"/>
              <a:t>14/08/2023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AC6AD13-E7A1-44F4-A3DC-AF308690BDA1}" type="slidenum">
              <a:rPr lang="es-ES" smtClean="0"/>
              <a:t>‹Nº›</a:t>
            </a:fld>
            <a:endParaRPr lang="es-ES"/>
          </a:p>
        </p:txBody>
      </p:sp>
    </p:spTree>
    <p:extLst>
      <p:ext uri="{BB962C8B-B14F-4D97-AF65-F5344CB8AC3E}">
        <p14:creationId xmlns:p14="http://schemas.microsoft.com/office/powerpoint/2010/main" val="3533873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F7DF7B87-BE0E-4424-B232-E26F22599BEA}" type="datetimeFigureOut">
              <a:rPr lang="es-ES" smtClean="0"/>
              <a:t>14/08/2023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AC6AD13-E7A1-44F4-A3DC-AF308690BDA1}" type="slidenum">
              <a:rPr lang="es-ES" smtClean="0"/>
              <a:t>‹Nº›</a:t>
            </a:fld>
            <a:endParaRPr lang="es-ES"/>
          </a:p>
        </p:txBody>
      </p:sp>
    </p:spTree>
    <p:extLst>
      <p:ext uri="{BB962C8B-B14F-4D97-AF65-F5344CB8AC3E}">
        <p14:creationId xmlns:p14="http://schemas.microsoft.com/office/powerpoint/2010/main" val="231833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F7DF7B87-BE0E-4424-B232-E26F22599BEA}" type="datetimeFigureOut">
              <a:rPr lang="es-ES" smtClean="0"/>
              <a:t>14/08/2023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AC6AD13-E7A1-44F4-A3DC-AF308690BDA1}" type="slidenum">
              <a:rPr lang="es-ES" smtClean="0"/>
              <a:t>‹Nº›</a:t>
            </a:fld>
            <a:endParaRPr lang="es-ES"/>
          </a:p>
        </p:txBody>
      </p:sp>
    </p:spTree>
    <p:extLst>
      <p:ext uri="{BB962C8B-B14F-4D97-AF65-F5344CB8AC3E}">
        <p14:creationId xmlns:p14="http://schemas.microsoft.com/office/powerpoint/2010/main" val="972879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F7DF7B87-BE0E-4424-B232-E26F22599BEA}" type="datetimeFigureOut">
              <a:rPr lang="es-ES" smtClean="0"/>
              <a:t>14/08/2023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AC6AD13-E7A1-44F4-A3DC-AF308690BDA1}" type="slidenum">
              <a:rPr lang="es-ES" smtClean="0"/>
              <a:t>‹Nº›</a:t>
            </a:fld>
            <a:endParaRPr lang="es-ES"/>
          </a:p>
        </p:txBody>
      </p:sp>
    </p:spTree>
    <p:extLst>
      <p:ext uri="{BB962C8B-B14F-4D97-AF65-F5344CB8AC3E}">
        <p14:creationId xmlns:p14="http://schemas.microsoft.com/office/powerpoint/2010/main" val="1046121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F7DF7B87-BE0E-4424-B232-E26F22599BEA}" type="datetimeFigureOut">
              <a:rPr lang="es-ES" smtClean="0"/>
              <a:t>14/08/2023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5AC6AD13-E7A1-44F4-A3DC-AF308690BDA1}" type="slidenum">
              <a:rPr lang="es-ES" smtClean="0"/>
              <a:t>‹Nº›</a:t>
            </a:fld>
            <a:endParaRPr lang="es-ES"/>
          </a:p>
        </p:txBody>
      </p:sp>
    </p:spTree>
    <p:extLst>
      <p:ext uri="{BB962C8B-B14F-4D97-AF65-F5344CB8AC3E}">
        <p14:creationId xmlns:p14="http://schemas.microsoft.com/office/powerpoint/2010/main" val="1444783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F7DF7B87-BE0E-4424-B232-E26F22599BEA}" type="datetimeFigureOut">
              <a:rPr lang="es-ES" smtClean="0"/>
              <a:t>14/08/2023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5AC6AD13-E7A1-44F4-A3DC-AF308690BDA1}" type="slidenum">
              <a:rPr lang="es-ES" smtClean="0"/>
              <a:t>‹Nº›</a:t>
            </a:fld>
            <a:endParaRPr lang="es-ES"/>
          </a:p>
        </p:txBody>
      </p:sp>
    </p:spTree>
    <p:extLst>
      <p:ext uri="{BB962C8B-B14F-4D97-AF65-F5344CB8AC3E}">
        <p14:creationId xmlns:p14="http://schemas.microsoft.com/office/powerpoint/2010/main" val="232589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7DF7B87-BE0E-4424-B232-E26F22599BEA}" type="datetimeFigureOut">
              <a:rPr lang="es-ES" smtClean="0"/>
              <a:t>14/08/2023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5AC6AD13-E7A1-44F4-A3DC-AF308690BDA1}" type="slidenum">
              <a:rPr lang="es-ES" smtClean="0"/>
              <a:t>‹Nº›</a:t>
            </a:fld>
            <a:endParaRPr lang="es-ES"/>
          </a:p>
        </p:txBody>
      </p:sp>
    </p:spTree>
    <p:extLst>
      <p:ext uri="{BB962C8B-B14F-4D97-AF65-F5344CB8AC3E}">
        <p14:creationId xmlns:p14="http://schemas.microsoft.com/office/powerpoint/2010/main" val="3435429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F7DF7B87-BE0E-4424-B232-E26F22599BEA}" type="datetimeFigureOut">
              <a:rPr lang="es-ES" smtClean="0"/>
              <a:t>14/08/2023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AC6AD13-E7A1-44F4-A3DC-AF308690BDA1}" type="slidenum">
              <a:rPr lang="es-ES" smtClean="0"/>
              <a:t>‹Nº›</a:t>
            </a:fld>
            <a:endParaRPr lang="es-ES"/>
          </a:p>
        </p:txBody>
      </p:sp>
    </p:spTree>
    <p:extLst>
      <p:ext uri="{BB962C8B-B14F-4D97-AF65-F5344CB8AC3E}">
        <p14:creationId xmlns:p14="http://schemas.microsoft.com/office/powerpoint/2010/main" val="4077150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F7DF7B87-BE0E-4424-B232-E26F22599BEA}" type="datetimeFigureOut">
              <a:rPr lang="es-ES" smtClean="0"/>
              <a:t>14/08/2023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AC6AD13-E7A1-44F4-A3DC-AF308690BDA1}" type="slidenum">
              <a:rPr lang="es-ES" smtClean="0"/>
              <a:t>‹Nº›</a:t>
            </a:fld>
            <a:endParaRPr lang="es-ES"/>
          </a:p>
        </p:txBody>
      </p:sp>
    </p:spTree>
    <p:extLst>
      <p:ext uri="{BB962C8B-B14F-4D97-AF65-F5344CB8AC3E}">
        <p14:creationId xmlns:p14="http://schemas.microsoft.com/office/powerpoint/2010/main" val="383328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F7B87-BE0E-4424-B232-E26F22599BEA}" type="datetimeFigureOut">
              <a:rPr lang="es-ES" smtClean="0"/>
              <a:t>14/08/2023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C6AD13-E7A1-44F4-A3DC-AF308690BDA1}" type="slidenum">
              <a:rPr lang="es-ES" smtClean="0"/>
              <a:t>‹Nº›</a:t>
            </a:fld>
            <a:endParaRPr lang="es-ES"/>
          </a:p>
        </p:txBody>
      </p:sp>
    </p:spTree>
    <p:extLst>
      <p:ext uri="{BB962C8B-B14F-4D97-AF65-F5344CB8AC3E}">
        <p14:creationId xmlns:p14="http://schemas.microsoft.com/office/powerpoint/2010/main" val="4000431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13" name="Conector recto 12">
            <a:extLst>
              <a:ext uri="{FF2B5EF4-FFF2-40B4-BE49-F238E27FC236}">
                <a16:creationId xmlns:a16="http://schemas.microsoft.com/office/drawing/2014/main" id="{9AEE80F8-5849-46BF-A5F1-A5AF454C75B1}"/>
              </a:ext>
            </a:extLst>
          </p:cNvPr>
          <p:cNvCxnSpPr>
            <a:cxnSpLocks/>
          </p:cNvCxnSpPr>
          <p:nvPr/>
        </p:nvCxnSpPr>
        <p:spPr>
          <a:xfrm>
            <a:off x="3812896" y="3589926"/>
            <a:ext cx="6113649" cy="0"/>
          </a:xfrm>
          <a:prstGeom prst="line">
            <a:avLst/>
          </a:prstGeom>
          <a:ln w="28575">
            <a:solidFill>
              <a:srgbClr val="4FF7FF"/>
            </a:solidFill>
          </a:ln>
          <a:effectLst>
            <a:outerShdw blurRad="50800" dist="50800" dir="5400000" algn="ctr" rotWithShape="0">
              <a:srgbClr val="000000">
                <a:alpha val="42000"/>
              </a:srgbClr>
            </a:outerShdw>
          </a:effectLst>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7342753F-5B20-4007-9E7F-6E8E7B3D0FBF}"/>
              </a:ext>
            </a:extLst>
          </p:cNvPr>
          <p:cNvSpPr>
            <a:spLocks noGrp="1"/>
          </p:cNvSpPr>
          <p:nvPr>
            <p:ph type="title"/>
          </p:nvPr>
        </p:nvSpPr>
        <p:spPr>
          <a:xfrm>
            <a:off x="3557711" y="2649188"/>
            <a:ext cx="8433383" cy="1011866"/>
          </a:xfrm>
          <a:ln>
            <a:noFill/>
          </a:ln>
        </p:spPr>
        <p:txBody>
          <a:bodyPr>
            <a:normAutofit fontScale="90000"/>
          </a:bodyPr>
          <a:lstStyle/>
          <a:p>
            <a:r>
              <a:rPr lang="en-US" sz="4000" spc="-150" dirty="0">
                <a:solidFill>
                  <a:schemeClr val="bg1"/>
                </a:solidFill>
                <a:latin typeface="Poppins ExtraBold" panose="00000900000000000000" pitchFamily="2" charset="0"/>
                <a:ea typeface="Segoe UI Black" panose="020B0A02040204020203" pitchFamily="34" charset="0"/>
                <a:cs typeface="Poppins ExtraBold" panose="00000900000000000000" pitchFamily="2" charset="0"/>
              </a:rPr>
              <a:t>IA, Machine Learning, Deep Learning</a:t>
            </a:r>
          </a:p>
        </p:txBody>
      </p:sp>
      <p:sp>
        <p:nvSpPr>
          <p:cNvPr id="18" name="CuadroTexto 17">
            <a:extLst>
              <a:ext uri="{FF2B5EF4-FFF2-40B4-BE49-F238E27FC236}">
                <a16:creationId xmlns:a16="http://schemas.microsoft.com/office/drawing/2014/main" id="{0D43D592-152D-4DFE-8EE9-A24C34387E94}"/>
              </a:ext>
            </a:extLst>
          </p:cNvPr>
          <p:cNvSpPr txBox="1"/>
          <p:nvPr/>
        </p:nvSpPr>
        <p:spPr>
          <a:xfrm>
            <a:off x="3557711" y="3763083"/>
            <a:ext cx="7036904" cy="646331"/>
          </a:xfrm>
          <a:prstGeom prst="rect">
            <a:avLst/>
          </a:prstGeom>
          <a:noFill/>
        </p:spPr>
        <p:txBody>
          <a:bodyPr wrap="square">
            <a:spAutoFit/>
          </a:bodyPr>
          <a:lstStyle/>
          <a:p>
            <a:r>
              <a:rPr lang="es-ES" sz="3600" dirty="0">
                <a:solidFill>
                  <a:schemeClr val="bg1"/>
                </a:solidFill>
                <a:latin typeface="Poppins Thin" panose="00000300000000000000" pitchFamily="2" charset="0"/>
                <a:ea typeface="Kozuka Gothic Pro L" panose="020B0200000000000000" pitchFamily="34" charset="-128"/>
                <a:cs typeface="Poppins Thin" panose="00000300000000000000" pitchFamily="2" charset="0"/>
              </a:rPr>
              <a:t>Perez Giannina – Prieto Lucas</a:t>
            </a:r>
            <a:endParaRPr lang="es-US" sz="3600" dirty="0">
              <a:latin typeface="Poppins Thin" panose="00000300000000000000" pitchFamily="2" charset="0"/>
              <a:cs typeface="Poppins Thin" panose="00000300000000000000" pitchFamily="2" charset="0"/>
            </a:endParaRPr>
          </a:p>
        </p:txBody>
      </p:sp>
      <p:sp>
        <p:nvSpPr>
          <p:cNvPr id="19" name="CuadroTexto 18">
            <a:extLst>
              <a:ext uri="{FF2B5EF4-FFF2-40B4-BE49-F238E27FC236}">
                <a16:creationId xmlns:a16="http://schemas.microsoft.com/office/drawing/2014/main" id="{A59415FC-299A-4D39-9442-3850205042E9}"/>
              </a:ext>
            </a:extLst>
          </p:cNvPr>
          <p:cNvSpPr txBox="1"/>
          <p:nvPr/>
        </p:nvSpPr>
        <p:spPr>
          <a:xfrm>
            <a:off x="3557711" y="4509865"/>
            <a:ext cx="1834493" cy="523220"/>
          </a:xfrm>
          <a:prstGeom prst="rect">
            <a:avLst/>
          </a:prstGeom>
          <a:noFill/>
        </p:spPr>
        <p:txBody>
          <a:bodyPr wrap="square">
            <a:spAutoFit/>
          </a:bodyPr>
          <a:lstStyle/>
          <a:p>
            <a:r>
              <a:rPr lang="es-ES" sz="2800" b="1" dirty="0">
                <a:solidFill>
                  <a:schemeClr val="bg1"/>
                </a:solidFill>
                <a:latin typeface="Baloo Thambi 2" pitchFamily="2" charset="0"/>
                <a:ea typeface="Kozuka Gothic Pro L" panose="020B0200000000000000" pitchFamily="34" charset="-128"/>
                <a:cs typeface="Baloo Thambi 2" pitchFamily="2" charset="0"/>
              </a:rPr>
              <a:t>Grupo 10</a:t>
            </a:r>
            <a:endParaRPr lang="es-US" sz="2800" b="1" dirty="0">
              <a:latin typeface="Baloo Thambi 2" pitchFamily="2" charset="0"/>
              <a:cs typeface="Baloo Thambi 2" pitchFamily="2" charset="0"/>
            </a:endParaRPr>
          </a:p>
        </p:txBody>
      </p:sp>
      <p:pic>
        <p:nvPicPr>
          <p:cNvPr id="7" name="Imagen 6">
            <a:extLst>
              <a:ext uri="{FF2B5EF4-FFF2-40B4-BE49-F238E27FC236}">
                <a16:creationId xmlns:a16="http://schemas.microsoft.com/office/drawing/2014/main" id="{64F00A59-CB00-4AF9-A97F-A24C732B6C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1374" r="4667"/>
          <a:stretch/>
        </p:blipFill>
        <p:spPr>
          <a:xfrm>
            <a:off x="569003" y="0"/>
            <a:ext cx="11622997" cy="2438444"/>
          </a:xfrm>
          <a:prstGeom prst="rect">
            <a:avLst/>
          </a:prstGeom>
        </p:spPr>
      </p:pic>
      <p:pic>
        <p:nvPicPr>
          <p:cNvPr id="9" name="Imagen 8">
            <a:extLst>
              <a:ext uri="{FF2B5EF4-FFF2-40B4-BE49-F238E27FC236}">
                <a16:creationId xmlns:a16="http://schemas.microsoft.com/office/drawing/2014/main" id="{125026B5-83B5-4932-A236-861AB99520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812" y="2816294"/>
            <a:ext cx="3454831" cy="3454831"/>
          </a:xfrm>
          <a:prstGeom prst="rect">
            <a:avLst/>
          </a:prstGeom>
        </p:spPr>
      </p:pic>
    </p:spTree>
    <p:extLst>
      <p:ext uri="{BB962C8B-B14F-4D97-AF65-F5344CB8AC3E}">
        <p14:creationId xmlns:p14="http://schemas.microsoft.com/office/powerpoint/2010/main" val="120276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636105" y="378764"/>
            <a:ext cx="6639338"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Aprendizaje Supervisado</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1" y="1774943"/>
            <a:ext cx="10774017" cy="954107"/>
          </a:xfrm>
          <a:prstGeom prst="rect">
            <a:avLst/>
          </a:prstGeom>
          <a:noFill/>
        </p:spPr>
        <p:txBody>
          <a:bodyPr wrap="square" rtlCol="0">
            <a:spAutoFit/>
          </a:bodyPr>
          <a:lstStyle/>
          <a:p>
            <a:pPr algn="ctr"/>
            <a:r>
              <a:rPr lang="es-ES" sz="2800" dirty="0">
                <a:solidFill>
                  <a:schemeClr val="bg1"/>
                </a:solidFill>
                <a:latin typeface="Baloo Thambi 2" pitchFamily="2" charset="0"/>
                <a:cs typeface="Baloo Thambi 2" pitchFamily="2" charset="0"/>
              </a:rPr>
              <a:t>Los algoritmos utilizan conjuntos de datos previamente etiquetados u organizados con intervención humana.</a:t>
            </a:r>
          </a:p>
        </p:txBody>
      </p:sp>
      <p:pic>
        <p:nvPicPr>
          <p:cNvPr id="9" name="Imagen 8">
            <a:extLst>
              <a:ext uri="{FF2B5EF4-FFF2-40B4-BE49-F238E27FC236}">
                <a16:creationId xmlns:a16="http://schemas.microsoft.com/office/drawing/2014/main" id="{6714FC72-6F61-47BF-95EB-9D39E2D4AA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55360" y="3115690"/>
            <a:ext cx="3346855" cy="3346855"/>
          </a:xfrm>
          <a:prstGeom prst="rect">
            <a:avLst/>
          </a:prstGeom>
        </p:spPr>
      </p:pic>
      <p:pic>
        <p:nvPicPr>
          <p:cNvPr id="11" name="Imagen 10">
            <a:extLst>
              <a:ext uri="{FF2B5EF4-FFF2-40B4-BE49-F238E27FC236}">
                <a16:creationId xmlns:a16="http://schemas.microsoft.com/office/drawing/2014/main" id="{BD0F9EE0-4506-4994-8BD9-ECBBC43DB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656" y="3113360"/>
            <a:ext cx="2243917" cy="3365876"/>
          </a:xfrm>
          <a:prstGeom prst="rect">
            <a:avLst/>
          </a:prstGeom>
        </p:spPr>
      </p:pic>
      <p:pic>
        <p:nvPicPr>
          <p:cNvPr id="14" name="Imagen 13">
            <a:extLst>
              <a:ext uri="{FF2B5EF4-FFF2-40B4-BE49-F238E27FC236}">
                <a16:creationId xmlns:a16="http://schemas.microsoft.com/office/drawing/2014/main" id="{741A9C1E-7806-4749-8EBF-6942D9F78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2573" y="3113361"/>
            <a:ext cx="2232788" cy="3349183"/>
          </a:xfrm>
          <a:prstGeom prst="rect">
            <a:avLst/>
          </a:prstGeom>
        </p:spPr>
      </p:pic>
    </p:spTree>
    <p:extLst>
      <p:ext uri="{BB962C8B-B14F-4D97-AF65-F5344CB8AC3E}">
        <p14:creationId xmlns:p14="http://schemas.microsoft.com/office/powerpoint/2010/main" val="11367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636104" y="378764"/>
            <a:ext cx="7606747"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Aprendizaje no Supervisado</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1" y="1774943"/>
            <a:ext cx="10774017" cy="2246769"/>
          </a:xfrm>
          <a:prstGeom prst="rect">
            <a:avLst/>
          </a:prstGeom>
          <a:noFill/>
        </p:spPr>
        <p:txBody>
          <a:bodyPr wrap="square" rtlCol="0">
            <a:spAutoFit/>
          </a:bodyPr>
          <a:lstStyle/>
          <a:p>
            <a:pPr algn="ctr"/>
            <a:r>
              <a:rPr lang="es-ES" sz="2800" dirty="0">
                <a:solidFill>
                  <a:schemeClr val="bg1"/>
                </a:solidFill>
                <a:latin typeface="Baloo Thambi 2" pitchFamily="2" charset="0"/>
                <a:cs typeface="Baloo Thambi 2" pitchFamily="2" charset="0"/>
              </a:rPr>
              <a:t>No se requieren conjuntos de datos etiquetados y, en cambio, detecta patrones en los datos, agrupándolos por cualquier característica distintiva. Estos algoritmos se enfocan en agrupar los datos en conjuntos que comparten similitudes en función de características comunes.</a:t>
            </a:r>
          </a:p>
        </p:txBody>
      </p:sp>
      <p:pic>
        <p:nvPicPr>
          <p:cNvPr id="13" name="Imagen 12">
            <a:extLst>
              <a:ext uri="{FF2B5EF4-FFF2-40B4-BE49-F238E27FC236}">
                <a16:creationId xmlns:a16="http://schemas.microsoft.com/office/drawing/2014/main" id="{3713CB2B-C34C-4295-86C3-6FE6AFA769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1160" r="5815"/>
          <a:stretch/>
        </p:blipFill>
        <p:spPr>
          <a:xfrm flipV="1">
            <a:off x="708991" y="4406025"/>
            <a:ext cx="11483009" cy="2451975"/>
          </a:xfrm>
          <a:prstGeom prst="rect">
            <a:avLst/>
          </a:prstGeom>
        </p:spPr>
      </p:pic>
    </p:spTree>
    <p:extLst>
      <p:ext uri="{BB962C8B-B14F-4D97-AF65-F5344CB8AC3E}">
        <p14:creationId xmlns:p14="http://schemas.microsoft.com/office/powerpoint/2010/main" val="370984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636105" y="378764"/>
            <a:ext cx="6639338"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Aprendizaje de Refuerzo</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1" y="1774943"/>
            <a:ext cx="10774017" cy="1384995"/>
          </a:xfrm>
          <a:prstGeom prst="rect">
            <a:avLst/>
          </a:prstGeom>
          <a:noFill/>
        </p:spPr>
        <p:txBody>
          <a:bodyPr wrap="square" rtlCol="0">
            <a:spAutoFit/>
          </a:bodyPr>
          <a:lstStyle/>
          <a:p>
            <a:pPr algn="ctr"/>
            <a:r>
              <a:rPr lang="es-ES" sz="2800" dirty="0">
                <a:solidFill>
                  <a:schemeClr val="bg1"/>
                </a:solidFill>
                <a:latin typeface="Baloo Thambi 2" pitchFamily="2" charset="0"/>
                <a:cs typeface="Baloo Thambi 2" pitchFamily="2" charset="0"/>
              </a:rPr>
              <a:t>El aprendizaje de refuerzo es un proceso en el que un modelo aprende a ser más preciso para realizar una acción en un entorno basado en la </a:t>
            </a:r>
            <a:r>
              <a:rPr lang="es-ES" sz="2800" b="1" dirty="0">
                <a:solidFill>
                  <a:srgbClr val="D000D0"/>
                </a:solidFill>
                <a:latin typeface="Baloo Thambi 2" pitchFamily="2" charset="0"/>
                <a:cs typeface="Baloo Thambi 2" pitchFamily="2" charset="0"/>
              </a:rPr>
              <a:t>retroalimentación </a:t>
            </a:r>
            <a:r>
              <a:rPr lang="es-ES" sz="2800" dirty="0">
                <a:solidFill>
                  <a:schemeClr val="bg1"/>
                </a:solidFill>
                <a:latin typeface="Baloo Thambi 2" pitchFamily="2" charset="0"/>
                <a:cs typeface="Baloo Thambi 2" pitchFamily="2" charset="0"/>
              </a:rPr>
              <a:t>para maximizar la recompensa.</a:t>
            </a:r>
          </a:p>
        </p:txBody>
      </p:sp>
      <p:pic>
        <p:nvPicPr>
          <p:cNvPr id="4" name="Imagen 3">
            <a:extLst>
              <a:ext uri="{FF2B5EF4-FFF2-40B4-BE49-F238E27FC236}">
                <a16:creationId xmlns:a16="http://schemas.microsoft.com/office/drawing/2014/main" id="{6A2727A2-00B5-4BC6-92D5-2B1D158AD8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88745" y="2656854"/>
            <a:ext cx="7496899" cy="4268905"/>
          </a:xfrm>
          <a:prstGeom prst="rect">
            <a:avLst/>
          </a:prstGeom>
        </p:spPr>
      </p:pic>
      <p:pic>
        <p:nvPicPr>
          <p:cNvPr id="9" name="Picture 12" descr="#Bebe's Gifts from Fictive Edits">
            <a:extLst>
              <a:ext uri="{FF2B5EF4-FFF2-40B4-BE49-F238E27FC236}">
                <a16:creationId xmlns:a16="http://schemas.microsoft.com/office/drawing/2014/main" id="{38A5A5B4-1237-46B7-9497-F148BD66256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503255" y="3720997"/>
            <a:ext cx="2412000" cy="241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16" descr="#Bebe's Gifts from Fictive Edits">
            <a:extLst>
              <a:ext uri="{FF2B5EF4-FFF2-40B4-BE49-F238E27FC236}">
                <a16:creationId xmlns:a16="http://schemas.microsoft.com/office/drawing/2014/main" id="{1BB0BE3C-2FA0-43A6-9155-E39C95D3A45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76745" y="3720997"/>
            <a:ext cx="2412000" cy="241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50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543339" y="378764"/>
            <a:ext cx="5976731"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Deep </a:t>
            </a:r>
            <a:r>
              <a:rPr lang="es-AR" sz="4000" spc="-150" dirty="0" err="1">
                <a:solidFill>
                  <a:schemeClr val="bg1"/>
                </a:solidFill>
                <a:latin typeface="Poppins Black" panose="00000A00000000000000" pitchFamily="2" charset="0"/>
                <a:ea typeface="Segoe UI Black" panose="020B0A02040204020203" pitchFamily="34" charset="0"/>
                <a:cs typeface="Poppins Black" panose="00000A00000000000000" pitchFamily="2" charset="0"/>
              </a:rPr>
              <a:t>Learning</a:t>
            </a:r>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 </a:t>
            </a:r>
          </a:p>
        </p:txBody>
      </p:sp>
      <p:sp>
        <p:nvSpPr>
          <p:cNvPr id="19" name="Marcador de contenido 2">
            <a:extLst>
              <a:ext uri="{FF2B5EF4-FFF2-40B4-BE49-F238E27FC236}">
                <a16:creationId xmlns:a16="http://schemas.microsoft.com/office/drawing/2014/main" id="{99139874-163E-4A58-BAB9-3A2CB9BA2DC9}"/>
              </a:ext>
            </a:extLst>
          </p:cNvPr>
          <p:cNvSpPr>
            <a:spLocks noGrp="1"/>
          </p:cNvSpPr>
          <p:nvPr>
            <p:ph idx="1"/>
          </p:nvPr>
        </p:nvSpPr>
        <p:spPr>
          <a:xfrm>
            <a:off x="442008" y="608097"/>
            <a:ext cx="10963427" cy="4122274"/>
          </a:xfrm>
        </p:spPr>
        <p:txBody>
          <a:bodyPr anchor="ctr">
            <a:normAutofit/>
          </a:bodyPr>
          <a:lstStyle/>
          <a:p>
            <a:pPr marL="0" indent="0" algn="ctr">
              <a:buNone/>
            </a:pPr>
            <a:r>
              <a:rPr lang="es-ES" dirty="0">
                <a:solidFill>
                  <a:schemeClr val="bg1"/>
                </a:solidFill>
                <a:latin typeface="Baloo Thambi 2" pitchFamily="2" charset="0"/>
                <a:ea typeface="Kozuka Gothic Pro L" panose="020B0200000000000000" pitchFamily="34" charset="-128"/>
                <a:cs typeface="Baloo Thambi 2" pitchFamily="2" charset="0"/>
              </a:rPr>
              <a:t>El aprendizaje profundo es una disciplina dentro del campo del Machine </a:t>
            </a:r>
            <a:r>
              <a:rPr lang="es-ES" dirty="0" err="1">
                <a:solidFill>
                  <a:schemeClr val="bg1"/>
                </a:solidFill>
                <a:latin typeface="Baloo Thambi 2" pitchFamily="2" charset="0"/>
                <a:ea typeface="Kozuka Gothic Pro L" panose="020B0200000000000000" pitchFamily="34" charset="-128"/>
                <a:cs typeface="Baloo Thambi 2" pitchFamily="2" charset="0"/>
              </a:rPr>
              <a:t>Learning</a:t>
            </a:r>
            <a:r>
              <a:rPr lang="es-ES" dirty="0">
                <a:solidFill>
                  <a:schemeClr val="bg1"/>
                </a:solidFill>
                <a:latin typeface="Baloo Thambi 2" pitchFamily="2" charset="0"/>
                <a:ea typeface="Kozuka Gothic Pro L" panose="020B0200000000000000" pitchFamily="34" charset="-128"/>
                <a:cs typeface="Baloo Thambi 2" pitchFamily="2" charset="0"/>
              </a:rPr>
              <a:t>, la cual se basa en una arquitectura de </a:t>
            </a:r>
            <a:r>
              <a:rPr lang="es-ES" b="1" dirty="0">
                <a:solidFill>
                  <a:srgbClr val="D000D0"/>
                </a:solidFill>
                <a:latin typeface="Baloo Thambi 2" pitchFamily="2" charset="0"/>
                <a:ea typeface="Kozuka Gothic Pro L" panose="020B0200000000000000" pitchFamily="34" charset="-128"/>
                <a:cs typeface="Baloo Thambi 2" pitchFamily="2" charset="0"/>
              </a:rPr>
              <a:t>redes neuronales</a:t>
            </a:r>
            <a:r>
              <a:rPr lang="es-ES" dirty="0">
                <a:solidFill>
                  <a:schemeClr val="bg1"/>
                </a:solidFill>
                <a:latin typeface="Baloo Thambi 2" pitchFamily="2" charset="0"/>
                <a:ea typeface="Kozuka Gothic Pro L" panose="020B0200000000000000" pitchFamily="34" charset="-128"/>
                <a:cs typeface="Baloo Thambi 2" pitchFamily="2" charset="0"/>
              </a:rPr>
              <a:t>. Estas redes están diseñadas para emular el funcionamiento del cerebro humano al combinar entradas de datos con pesos y sesgos ajustables.</a:t>
            </a:r>
          </a:p>
        </p:txBody>
      </p:sp>
      <p:pic>
        <p:nvPicPr>
          <p:cNvPr id="8" name="Picture 6" descr="#Bebe's Gifts from Fictive Edits">
            <a:extLst>
              <a:ext uri="{FF2B5EF4-FFF2-40B4-BE49-F238E27FC236}">
                <a16:creationId xmlns:a16="http://schemas.microsoft.com/office/drawing/2014/main" id="{B5C26493-27D3-4F19-B21F-A708E9EFD9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85254" y="3872699"/>
            <a:ext cx="2116562" cy="211656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D75DF55E-4732-403C-A53D-58DE08BEE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817" y="3872699"/>
            <a:ext cx="2988366" cy="2115243"/>
          </a:xfrm>
          <a:prstGeom prst="rect">
            <a:avLst/>
          </a:prstGeom>
        </p:spPr>
      </p:pic>
      <p:pic>
        <p:nvPicPr>
          <p:cNvPr id="11" name="Picture 8" descr="#Bebe's Gifts from Fictive Edits">
            <a:extLst>
              <a:ext uri="{FF2B5EF4-FFF2-40B4-BE49-F238E27FC236}">
                <a16:creationId xmlns:a16="http://schemas.microsoft.com/office/drawing/2014/main" id="{27C87BD0-8C85-4BF4-8A6F-4AE8D54E41F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590183" y="3872699"/>
            <a:ext cx="2116562" cy="211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73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543339" y="378764"/>
            <a:ext cx="7938052"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Modelos de  Machine </a:t>
            </a:r>
            <a:r>
              <a:rPr lang="es-AR" sz="4000" spc="-150" dirty="0" err="1">
                <a:solidFill>
                  <a:schemeClr val="bg1"/>
                </a:solidFill>
                <a:latin typeface="Poppins Black" panose="00000A00000000000000" pitchFamily="2" charset="0"/>
                <a:ea typeface="Segoe UI Black" panose="020B0A02040204020203" pitchFamily="34" charset="0"/>
                <a:cs typeface="Poppins Black" panose="00000A00000000000000" pitchFamily="2" charset="0"/>
              </a:rPr>
              <a:t>Learning</a:t>
            </a:r>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 </a:t>
            </a:r>
          </a:p>
        </p:txBody>
      </p:sp>
      <p:sp>
        <p:nvSpPr>
          <p:cNvPr id="12" name="Rectángulo: esquinas redondeadas 11">
            <a:extLst>
              <a:ext uri="{FF2B5EF4-FFF2-40B4-BE49-F238E27FC236}">
                <a16:creationId xmlns:a16="http://schemas.microsoft.com/office/drawing/2014/main" id="{059CC8AD-82B0-4DC5-974B-CD8754DACEF3}"/>
              </a:ext>
            </a:extLst>
          </p:cNvPr>
          <p:cNvSpPr/>
          <p:nvPr/>
        </p:nvSpPr>
        <p:spPr>
          <a:xfrm>
            <a:off x="636105" y="1533940"/>
            <a:ext cx="10667999" cy="1553818"/>
          </a:xfrm>
          <a:prstGeom prst="roundRect">
            <a:avLst/>
          </a:prstGeom>
          <a:solidFill>
            <a:srgbClr val="00B0F0"/>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prst="relaxedInset"/>
            </a:sp3d>
          </a:bodyPr>
          <a:lstStyle/>
          <a:p>
            <a:pPr algn="ctr"/>
            <a:endParaRPr lang="es-US">
              <a:solidFill>
                <a:srgbClr val="D000D0"/>
              </a:solidFill>
            </a:endParaRPr>
          </a:p>
        </p:txBody>
      </p:sp>
      <p:sp>
        <p:nvSpPr>
          <p:cNvPr id="13" name="Rectángulo: esquinas redondeadas 12">
            <a:extLst>
              <a:ext uri="{FF2B5EF4-FFF2-40B4-BE49-F238E27FC236}">
                <a16:creationId xmlns:a16="http://schemas.microsoft.com/office/drawing/2014/main" id="{3A8100DF-A6D7-4D6A-95CB-B902535B0F0D}"/>
              </a:ext>
            </a:extLst>
          </p:cNvPr>
          <p:cNvSpPr/>
          <p:nvPr/>
        </p:nvSpPr>
        <p:spPr>
          <a:xfrm>
            <a:off x="636104" y="3231068"/>
            <a:ext cx="10667999" cy="1553818"/>
          </a:xfrm>
          <a:prstGeom prst="roundRect">
            <a:avLst/>
          </a:prstGeom>
          <a:solidFill>
            <a:srgbClr val="A825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dirty="0">
              <a:solidFill>
                <a:srgbClr val="D000D0"/>
              </a:solidFill>
            </a:endParaRPr>
          </a:p>
        </p:txBody>
      </p:sp>
      <p:sp>
        <p:nvSpPr>
          <p:cNvPr id="14" name="Rectángulo: esquinas redondeadas 13">
            <a:extLst>
              <a:ext uri="{FF2B5EF4-FFF2-40B4-BE49-F238E27FC236}">
                <a16:creationId xmlns:a16="http://schemas.microsoft.com/office/drawing/2014/main" id="{2DC671A7-4BCE-41A8-BF17-35C5390CDEBD}"/>
              </a:ext>
            </a:extLst>
          </p:cNvPr>
          <p:cNvSpPr/>
          <p:nvPr/>
        </p:nvSpPr>
        <p:spPr>
          <a:xfrm>
            <a:off x="636104" y="4925418"/>
            <a:ext cx="10667999" cy="155381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solidFill>
                <a:srgbClr val="D000D0"/>
              </a:solidFill>
            </a:endParaRPr>
          </a:p>
        </p:txBody>
      </p:sp>
      <p:sp>
        <p:nvSpPr>
          <p:cNvPr id="15" name="Título 1">
            <a:extLst>
              <a:ext uri="{FF2B5EF4-FFF2-40B4-BE49-F238E27FC236}">
                <a16:creationId xmlns:a16="http://schemas.microsoft.com/office/drawing/2014/main" id="{EF200AC4-4813-4AAC-B63E-5097F24BA9D0}"/>
              </a:ext>
            </a:extLst>
          </p:cNvPr>
          <p:cNvSpPr txBox="1">
            <a:spLocks/>
          </p:cNvSpPr>
          <p:nvPr/>
        </p:nvSpPr>
        <p:spPr>
          <a:xfrm>
            <a:off x="2001077" y="1804916"/>
            <a:ext cx="7938052" cy="101186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4000" spc="-150" dirty="0">
                <a:solidFill>
                  <a:schemeClr val="bg1"/>
                </a:solidFill>
                <a:effectLst>
                  <a:outerShdw blurRad="38100" dist="38100" dir="2700000" algn="tl">
                    <a:srgbClr val="000000">
                      <a:alpha val="43137"/>
                    </a:srgbClr>
                  </a:outerShdw>
                </a:effectLst>
                <a:latin typeface="Poppins Black" panose="00000A00000000000000" pitchFamily="2" charset="0"/>
                <a:ea typeface="Segoe UI Black" panose="020B0A02040204020203" pitchFamily="34" charset="0"/>
                <a:cs typeface="Poppins Black" panose="00000A00000000000000" pitchFamily="2" charset="0"/>
              </a:rPr>
              <a:t>Regresión Lineal</a:t>
            </a:r>
          </a:p>
        </p:txBody>
      </p:sp>
      <p:sp>
        <p:nvSpPr>
          <p:cNvPr id="18" name="Título 1">
            <a:extLst>
              <a:ext uri="{FF2B5EF4-FFF2-40B4-BE49-F238E27FC236}">
                <a16:creationId xmlns:a16="http://schemas.microsoft.com/office/drawing/2014/main" id="{68AEB2C1-12F0-4C1B-AD3F-6B172D38C4A7}"/>
              </a:ext>
            </a:extLst>
          </p:cNvPr>
          <p:cNvSpPr txBox="1">
            <a:spLocks/>
          </p:cNvSpPr>
          <p:nvPr/>
        </p:nvSpPr>
        <p:spPr>
          <a:xfrm>
            <a:off x="2126974" y="3502044"/>
            <a:ext cx="7938052" cy="101186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4000" spc="-150" dirty="0">
                <a:solidFill>
                  <a:schemeClr val="bg1"/>
                </a:solidFill>
                <a:effectLst>
                  <a:outerShdw blurRad="38100" dist="38100" dir="2700000" algn="tl">
                    <a:srgbClr val="000000">
                      <a:alpha val="43137"/>
                    </a:srgbClr>
                  </a:outerShdw>
                </a:effectLst>
                <a:latin typeface="Poppins Black" panose="00000A00000000000000" pitchFamily="2" charset="0"/>
                <a:ea typeface="Segoe UI Black" panose="020B0A02040204020203" pitchFamily="34" charset="0"/>
                <a:cs typeface="Poppins Black" panose="00000A00000000000000" pitchFamily="2" charset="0"/>
              </a:rPr>
              <a:t>Árbol de Decisión</a:t>
            </a:r>
          </a:p>
        </p:txBody>
      </p:sp>
      <p:sp>
        <p:nvSpPr>
          <p:cNvPr id="20" name="Título 1">
            <a:extLst>
              <a:ext uri="{FF2B5EF4-FFF2-40B4-BE49-F238E27FC236}">
                <a16:creationId xmlns:a16="http://schemas.microsoft.com/office/drawing/2014/main" id="{1190B190-51B1-489A-A532-16C2D7578402}"/>
              </a:ext>
            </a:extLst>
          </p:cNvPr>
          <p:cNvSpPr txBox="1">
            <a:spLocks/>
          </p:cNvSpPr>
          <p:nvPr/>
        </p:nvSpPr>
        <p:spPr>
          <a:xfrm>
            <a:off x="2126974" y="5196394"/>
            <a:ext cx="7938052" cy="101186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4000" spc="-150" dirty="0">
                <a:solidFill>
                  <a:schemeClr val="bg1"/>
                </a:solidFill>
                <a:effectLst>
                  <a:outerShdw blurRad="38100" dist="38100" dir="2700000" algn="tl">
                    <a:srgbClr val="000000">
                      <a:alpha val="43137"/>
                    </a:srgbClr>
                  </a:outerShdw>
                </a:effectLst>
                <a:latin typeface="Poppins Black" panose="00000A00000000000000" pitchFamily="2" charset="0"/>
                <a:ea typeface="Segoe UI Black" panose="020B0A02040204020203" pitchFamily="34" charset="0"/>
                <a:cs typeface="Poppins Black" panose="00000A00000000000000" pitchFamily="2" charset="0"/>
              </a:rPr>
              <a:t>Regresión Logística</a:t>
            </a:r>
          </a:p>
        </p:txBody>
      </p:sp>
    </p:spTree>
    <p:extLst>
      <p:ext uri="{BB962C8B-B14F-4D97-AF65-F5344CB8AC3E}">
        <p14:creationId xmlns:p14="http://schemas.microsoft.com/office/powerpoint/2010/main" val="10355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636105" y="378764"/>
            <a:ext cx="6639338"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Regresión Lineal</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1" y="1774943"/>
            <a:ext cx="10774017" cy="3539430"/>
          </a:xfrm>
          <a:prstGeom prst="rect">
            <a:avLst/>
          </a:prstGeom>
          <a:noFill/>
        </p:spPr>
        <p:txBody>
          <a:bodyPr wrap="square" rtlCol="0">
            <a:spAutoFit/>
          </a:bodyPr>
          <a:lstStyle/>
          <a:p>
            <a:pPr algn="ctr"/>
            <a:r>
              <a:rPr lang="es-ES" sz="2800" dirty="0">
                <a:solidFill>
                  <a:schemeClr val="bg1"/>
                </a:solidFill>
                <a:latin typeface="Baloo Thambi 2" pitchFamily="2" charset="0"/>
                <a:cs typeface="Baloo Thambi 2" pitchFamily="2" charset="0"/>
              </a:rPr>
              <a:t>El análisis de regresión lineal se emplea para estimar el valor de una variable basándose en el valor de otra variable.</a:t>
            </a:r>
          </a:p>
          <a:p>
            <a:pPr algn="ctr"/>
            <a:endParaRPr lang="es-ES" sz="2800" dirty="0">
              <a:solidFill>
                <a:schemeClr val="bg1"/>
              </a:solidFill>
              <a:latin typeface="Baloo Thambi 2" pitchFamily="2" charset="0"/>
              <a:cs typeface="Baloo Thambi 2" pitchFamily="2" charset="0"/>
            </a:endParaRPr>
          </a:p>
          <a:p>
            <a:pPr algn="ctr"/>
            <a:r>
              <a:rPr lang="es-ES" sz="2800" dirty="0">
                <a:solidFill>
                  <a:schemeClr val="bg1"/>
                </a:solidFill>
                <a:latin typeface="Baloo Thambi 2" pitchFamily="2" charset="0"/>
                <a:cs typeface="Baloo Thambi 2" pitchFamily="2" charset="0"/>
              </a:rPr>
              <a:t>La variable a pronosticar se conoce como la </a:t>
            </a:r>
            <a:r>
              <a:rPr lang="es-ES" sz="2800" b="1" dirty="0">
                <a:solidFill>
                  <a:srgbClr val="D000D0"/>
                </a:solidFill>
                <a:latin typeface="Baloo Thambi 2" pitchFamily="2" charset="0"/>
                <a:cs typeface="Baloo Thambi 2" pitchFamily="2" charset="0"/>
              </a:rPr>
              <a:t>variable dependiente</a:t>
            </a:r>
            <a:r>
              <a:rPr lang="es-ES" sz="2800" b="1" dirty="0">
                <a:solidFill>
                  <a:schemeClr val="bg1"/>
                </a:solidFill>
                <a:latin typeface="Baloo Thambi 2" pitchFamily="2" charset="0"/>
                <a:cs typeface="Baloo Thambi 2" pitchFamily="2" charset="0"/>
              </a:rPr>
              <a:t>, </a:t>
            </a:r>
            <a:r>
              <a:rPr lang="es-ES" sz="2800" dirty="0">
                <a:solidFill>
                  <a:schemeClr val="bg1"/>
                </a:solidFill>
                <a:latin typeface="Baloo Thambi 2" pitchFamily="2" charset="0"/>
                <a:cs typeface="Baloo Thambi 2" pitchFamily="2" charset="0"/>
              </a:rPr>
              <a:t>mientras que la variable empleada para anticipar el valor de la primera se denomina </a:t>
            </a:r>
            <a:r>
              <a:rPr lang="es-ES" sz="2800" b="1" dirty="0">
                <a:solidFill>
                  <a:srgbClr val="D000D0"/>
                </a:solidFill>
                <a:latin typeface="Baloo Thambi 2" pitchFamily="2" charset="0"/>
                <a:cs typeface="Baloo Thambi 2" pitchFamily="2" charset="0"/>
              </a:rPr>
              <a:t>variable independiente</a:t>
            </a:r>
            <a:r>
              <a:rPr lang="es-ES" sz="2800" dirty="0">
                <a:solidFill>
                  <a:schemeClr val="bg1"/>
                </a:solidFill>
                <a:latin typeface="Baloo Thambi 2" pitchFamily="2" charset="0"/>
                <a:cs typeface="Baloo Thambi 2" pitchFamily="2" charset="0"/>
              </a:rPr>
              <a:t>.</a:t>
            </a:r>
          </a:p>
          <a:p>
            <a:pPr algn="ctr"/>
            <a:endParaRPr lang="es-ES" sz="2800" dirty="0">
              <a:solidFill>
                <a:schemeClr val="bg1"/>
              </a:solidFill>
              <a:latin typeface="Baloo Thambi 2" pitchFamily="2" charset="0"/>
              <a:cs typeface="Baloo Thambi 2" pitchFamily="2" charset="0"/>
            </a:endParaRPr>
          </a:p>
          <a:p>
            <a:pPr algn="ctr"/>
            <a:r>
              <a:rPr lang="es-ES" sz="2800" dirty="0">
                <a:solidFill>
                  <a:schemeClr val="bg1"/>
                </a:solidFill>
                <a:latin typeface="Baloo Thambi 2" pitchFamily="2" charset="0"/>
                <a:cs typeface="Baloo Thambi 2" pitchFamily="2" charset="0"/>
              </a:rPr>
              <a:t>Este </a:t>
            </a:r>
            <a:r>
              <a:rPr lang="es-ES" sz="2800" dirty="0" err="1">
                <a:solidFill>
                  <a:schemeClr val="bg1"/>
                </a:solidFill>
                <a:latin typeface="Baloo Thambi 2" pitchFamily="2" charset="0"/>
                <a:cs typeface="Baloo Thambi 2" pitchFamily="2" charset="0"/>
              </a:rPr>
              <a:t>procedicimiento</a:t>
            </a:r>
            <a:r>
              <a:rPr lang="es-ES" sz="2800" dirty="0">
                <a:solidFill>
                  <a:schemeClr val="bg1"/>
                </a:solidFill>
                <a:latin typeface="Baloo Thambi 2" pitchFamily="2" charset="0"/>
                <a:cs typeface="Baloo Thambi 2" pitchFamily="2" charset="0"/>
              </a:rPr>
              <a:t> consta de 4 pasos.</a:t>
            </a:r>
          </a:p>
        </p:txBody>
      </p:sp>
    </p:spTree>
    <p:extLst>
      <p:ext uri="{BB962C8B-B14F-4D97-AF65-F5344CB8AC3E}">
        <p14:creationId xmlns:p14="http://schemas.microsoft.com/office/powerpoint/2010/main" val="132116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636105" y="378764"/>
            <a:ext cx="6639338"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Regresión Lineal</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1" y="1774943"/>
            <a:ext cx="10774017" cy="4401205"/>
          </a:xfrm>
          <a:prstGeom prst="rect">
            <a:avLst/>
          </a:prstGeom>
          <a:noFill/>
        </p:spPr>
        <p:txBody>
          <a:bodyPr wrap="square" rtlCol="0">
            <a:spAutoFit/>
          </a:bodyPr>
          <a:lstStyle/>
          <a:p>
            <a:r>
              <a:rPr lang="es-ES" sz="2800" dirty="0">
                <a:solidFill>
                  <a:schemeClr val="bg1"/>
                </a:solidFill>
                <a:latin typeface="Baloo Thambi 2" pitchFamily="2" charset="0"/>
                <a:cs typeface="Baloo Thambi 2" pitchFamily="2" charset="0"/>
              </a:rPr>
              <a:t>1) Dibujar puntos en un gráfico cartesiano que muestre</a:t>
            </a:r>
          </a:p>
          <a:p>
            <a:r>
              <a:rPr lang="es-ES" sz="2800" dirty="0">
                <a:solidFill>
                  <a:schemeClr val="bg1"/>
                </a:solidFill>
                <a:latin typeface="Baloo Thambi 2" pitchFamily="2" charset="0"/>
                <a:cs typeface="Baloo Thambi 2" pitchFamily="2" charset="0"/>
              </a:rPr>
              <a:t>la relación entre las dos variables.</a:t>
            </a:r>
          </a:p>
          <a:p>
            <a:endParaRPr lang="es-ES" sz="2800" dirty="0">
              <a:solidFill>
                <a:schemeClr val="bg1"/>
              </a:solidFill>
              <a:latin typeface="Baloo Thambi 2" pitchFamily="2" charset="0"/>
              <a:cs typeface="Baloo Thambi 2" pitchFamily="2" charset="0"/>
            </a:endParaRPr>
          </a:p>
          <a:p>
            <a:r>
              <a:rPr lang="es-ES" sz="2800" dirty="0">
                <a:solidFill>
                  <a:schemeClr val="bg1"/>
                </a:solidFill>
                <a:latin typeface="Baloo Thambi 2" pitchFamily="2" charset="0"/>
                <a:cs typeface="Baloo Thambi 2" pitchFamily="2" charset="0"/>
              </a:rPr>
              <a:t>2) Determinar la ecuación de la línea que mejor describa dichos puntos.</a:t>
            </a:r>
          </a:p>
          <a:p>
            <a:endParaRPr lang="es-ES" sz="2800" dirty="0">
              <a:solidFill>
                <a:schemeClr val="bg1"/>
              </a:solidFill>
              <a:latin typeface="Baloo Thambi 2" pitchFamily="2" charset="0"/>
              <a:cs typeface="Baloo Thambi 2" pitchFamily="2" charset="0"/>
            </a:endParaRPr>
          </a:p>
          <a:p>
            <a:r>
              <a:rPr lang="es-ES" sz="2800" dirty="0">
                <a:solidFill>
                  <a:schemeClr val="bg1"/>
                </a:solidFill>
                <a:latin typeface="Baloo Thambi 2" pitchFamily="2" charset="0"/>
                <a:cs typeface="Baloo Thambi 2" pitchFamily="2" charset="0"/>
              </a:rPr>
              <a:t>3) Calcular la variabilidad de la muestra en torno a la línea de regresión calculada.</a:t>
            </a:r>
          </a:p>
          <a:p>
            <a:endParaRPr lang="es-ES" sz="2800" dirty="0">
              <a:solidFill>
                <a:schemeClr val="bg1"/>
              </a:solidFill>
              <a:latin typeface="Baloo Thambi 2" pitchFamily="2" charset="0"/>
              <a:cs typeface="Baloo Thambi 2" pitchFamily="2" charset="0"/>
            </a:endParaRPr>
          </a:p>
          <a:p>
            <a:r>
              <a:rPr lang="es-ES" sz="2800" dirty="0">
                <a:solidFill>
                  <a:schemeClr val="bg1"/>
                </a:solidFill>
                <a:latin typeface="Baloo Thambi 2" pitchFamily="2" charset="0"/>
                <a:cs typeface="Baloo Thambi 2" pitchFamily="2" charset="0"/>
              </a:rPr>
              <a:t>4) Finalmente se pueden sacar conclusiones.</a:t>
            </a:r>
          </a:p>
        </p:txBody>
      </p:sp>
    </p:spTree>
    <p:extLst>
      <p:ext uri="{BB962C8B-B14F-4D97-AF65-F5344CB8AC3E}">
        <p14:creationId xmlns:p14="http://schemas.microsoft.com/office/powerpoint/2010/main" val="100181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636105" y="378764"/>
            <a:ext cx="6639338"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Árbol de Decisión</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1" y="1556518"/>
            <a:ext cx="10774017" cy="954107"/>
          </a:xfrm>
          <a:prstGeom prst="rect">
            <a:avLst/>
          </a:prstGeom>
          <a:noFill/>
        </p:spPr>
        <p:txBody>
          <a:bodyPr wrap="square" rtlCol="0">
            <a:spAutoFit/>
          </a:bodyPr>
          <a:lstStyle/>
          <a:p>
            <a:pPr algn="ctr"/>
            <a:r>
              <a:rPr lang="es-ES" sz="2800" dirty="0">
                <a:solidFill>
                  <a:schemeClr val="bg1"/>
                </a:solidFill>
                <a:latin typeface="Baloo Thambi 2" pitchFamily="2" charset="0"/>
                <a:cs typeface="Baloo Thambi 2" pitchFamily="2" charset="0"/>
              </a:rPr>
              <a:t>El árbol de decisión es un algoritmo de aprendizaje supervisado no paramétrico. Se utiliza para tareas de clasificación y de regresión. </a:t>
            </a:r>
          </a:p>
        </p:txBody>
      </p:sp>
      <p:grpSp>
        <p:nvGrpSpPr>
          <p:cNvPr id="118" name="Grupo 117">
            <a:extLst>
              <a:ext uri="{FF2B5EF4-FFF2-40B4-BE49-F238E27FC236}">
                <a16:creationId xmlns:a16="http://schemas.microsoft.com/office/drawing/2014/main" id="{7C68B00B-C227-483C-B89A-FAFB5C4CCBB3}"/>
              </a:ext>
            </a:extLst>
          </p:cNvPr>
          <p:cNvGrpSpPr/>
          <p:nvPr/>
        </p:nvGrpSpPr>
        <p:grpSpPr>
          <a:xfrm>
            <a:off x="708991" y="2853259"/>
            <a:ext cx="10938875" cy="3683308"/>
            <a:chOff x="805718" y="2508432"/>
            <a:chExt cx="10938875" cy="3683308"/>
          </a:xfrm>
        </p:grpSpPr>
        <p:grpSp>
          <p:nvGrpSpPr>
            <p:cNvPr id="117" name="Grupo 116">
              <a:extLst>
                <a:ext uri="{FF2B5EF4-FFF2-40B4-BE49-F238E27FC236}">
                  <a16:creationId xmlns:a16="http://schemas.microsoft.com/office/drawing/2014/main" id="{77A8606B-14A1-4DCA-BA2A-72957E068F56}"/>
                </a:ext>
              </a:extLst>
            </p:cNvPr>
            <p:cNvGrpSpPr/>
            <p:nvPr/>
          </p:nvGrpSpPr>
          <p:grpSpPr>
            <a:xfrm>
              <a:off x="805718" y="2508432"/>
              <a:ext cx="9061173" cy="3683308"/>
              <a:chOff x="805718" y="2508432"/>
              <a:chExt cx="9061173" cy="3683308"/>
            </a:xfrm>
          </p:grpSpPr>
          <p:pic>
            <p:nvPicPr>
              <p:cNvPr id="5" name="Google Shape;495;p38">
                <a:extLst>
                  <a:ext uri="{FF2B5EF4-FFF2-40B4-BE49-F238E27FC236}">
                    <a16:creationId xmlns:a16="http://schemas.microsoft.com/office/drawing/2014/main" id="{7892BCEA-0332-45CF-9E14-68557FFB7282}"/>
                  </a:ext>
                </a:extLst>
              </p:cNvPr>
              <p:cNvPicPr preferRelativeResize="0"/>
              <p:nvPr/>
            </p:nvPicPr>
            <p:blipFill>
              <a:blip r:embed="rId3">
                <a:alphaModFix/>
              </a:blip>
              <a:stretch>
                <a:fillRect/>
              </a:stretch>
            </p:blipFill>
            <p:spPr>
              <a:xfrm>
                <a:off x="883769" y="3751219"/>
                <a:ext cx="1166100" cy="1166150"/>
              </a:xfrm>
              <a:prstGeom prst="rect">
                <a:avLst/>
              </a:prstGeom>
              <a:noFill/>
              <a:ln>
                <a:noFill/>
              </a:ln>
            </p:spPr>
          </p:pic>
          <p:pic>
            <p:nvPicPr>
              <p:cNvPr id="6" name="Google Shape;495;p38">
                <a:extLst>
                  <a:ext uri="{FF2B5EF4-FFF2-40B4-BE49-F238E27FC236}">
                    <a16:creationId xmlns:a16="http://schemas.microsoft.com/office/drawing/2014/main" id="{DDA17A4F-1DB8-4C2E-9EBE-5F0E4C3829C2}"/>
                  </a:ext>
                </a:extLst>
              </p:cNvPr>
              <p:cNvPicPr preferRelativeResize="0"/>
              <p:nvPr/>
            </p:nvPicPr>
            <p:blipFill>
              <a:blip r:embed="rId3">
                <a:alphaModFix/>
              </a:blip>
              <a:stretch>
                <a:fillRect/>
              </a:stretch>
            </p:blipFill>
            <p:spPr>
              <a:xfrm>
                <a:off x="3561005" y="2787567"/>
                <a:ext cx="1166100" cy="1166150"/>
              </a:xfrm>
              <a:prstGeom prst="rect">
                <a:avLst/>
              </a:prstGeom>
              <a:noFill/>
              <a:ln>
                <a:noFill/>
              </a:ln>
            </p:spPr>
          </p:pic>
          <p:pic>
            <p:nvPicPr>
              <p:cNvPr id="7" name="Google Shape;495;p38">
                <a:extLst>
                  <a:ext uri="{FF2B5EF4-FFF2-40B4-BE49-F238E27FC236}">
                    <a16:creationId xmlns:a16="http://schemas.microsoft.com/office/drawing/2014/main" id="{CFBDA7C5-D1EE-4451-893A-73C69E6AB616}"/>
                  </a:ext>
                </a:extLst>
              </p:cNvPr>
              <p:cNvPicPr preferRelativeResize="0"/>
              <p:nvPr/>
            </p:nvPicPr>
            <p:blipFill>
              <a:blip r:embed="rId3">
                <a:alphaModFix/>
              </a:blip>
              <a:stretch>
                <a:fillRect/>
              </a:stretch>
            </p:blipFill>
            <p:spPr>
              <a:xfrm>
                <a:off x="3561005" y="4766276"/>
                <a:ext cx="1166100" cy="1166150"/>
              </a:xfrm>
              <a:prstGeom prst="rect">
                <a:avLst/>
              </a:prstGeom>
              <a:noFill/>
              <a:ln>
                <a:noFill/>
              </a:ln>
            </p:spPr>
          </p:pic>
          <p:grpSp>
            <p:nvGrpSpPr>
              <p:cNvPr id="60" name="Grupo 59">
                <a:extLst>
                  <a:ext uri="{FF2B5EF4-FFF2-40B4-BE49-F238E27FC236}">
                    <a16:creationId xmlns:a16="http://schemas.microsoft.com/office/drawing/2014/main" id="{24A12305-2288-4AA3-B5AE-DAC49D14CB8A}"/>
                  </a:ext>
                </a:extLst>
              </p:cNvPr>
              <p:cNvGrpSpPr/>
              <p:nvPr/>
            </p:nvGrpSpPr>
            <p:grpSpPr>
              <a:xfrm>
                <a:off x="2049869" y="3287527"/>
                <a:ext cx="1511136" cy="2139276"/>
                <a:chOff x="2049869" y="3287527"/>
                <a:chExt cx="1511136" cy="2139276"/>
              </a:xfrm>
            </p:grpSpPr>
            <p:cxnSp>
              <p:nvCxnSpPr>
                <p:cNvPr id="11" name="Conector recto 10">
                  <a:extLst>
                    <a:ext uri="{FF2B5EF4-FFF2-40B4-BE49-F238E27FC236}">
                      <a16:creationId xmlns:a16="http://schemas.microsoft.com/office/drawing/2014/main" id="{4ECEBAD2-787A-4B1D-9765-59CD946502BF}"/>
                    </a:ext>
                  </a:extLst>
                </p:cNvPr>
                <p:cNvCxnSpPr>
                  <a:cxnSpLocks/>
                  <a:stCxn id="5" idx="3"/>
                  <a:endCxn id="14" idx="2"/>
                </p:cNvCxnSpPr>
                <p:nvPr/>
              </p:nvCxnSpPr>
              <p:spPr>
                <a:xfrm flipV="1">
                  <a:off x="2049869" y="4327600"/>
                  <a:ext cx="625737" cy="6694"/>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4" name="Google Shape;973;p42">
                  <a:extLst>
                    <a:ext uri="{FF2B5EF4-FFF2-40B4-BE49-F238E27FC236}">
                      <a16:creationId xmlns:a16="http://schemas.microsoft.com/office/drawing/2014/main" id="{EBD528C7-1B20-4222-AF6F-57277D01BDE8}"/>
                    </a:ext>
                  </a:extLst>
                </p:cNvPr>
                <p:cNvSpPr/>
                <p:nvPr/>
              </p:nvSpPr>
              <p:spPr>
                <a:xfrm>
                  <a:off x="2675606" y="4246036"/>
                  <a:ext cx="163128" cy="163128"/>
                </a:xfrm>
                <a:prstGeom prst="ellipse">
                  <a:avLst/>
                </a:prstGeom>
                <a:solidFill>
                  <a:srgbClr val="D000D0"/>
                </a:solidFill>
                <a:ln>
                  <a:noFill/>
                </a:ln>
                <a:effectLst>
                  <a:outerShdw blurRad="57150" dist="19050" dir="1116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Conector recto 21">
                  <a:extLst>
                    <a:ext uri="{FF2B5EF4-FFF2-40B4-BE49-F238E27FC236}">
                      <a16:creationId xmlns:a16="http://schemas.microsoft.com/office/drawing/2014/main" id="{94B1F9A3-CCB7-4DCB-A696-FA6779C4AF81}"/>
                    </a:ext>
                  </a:extLst>
                </p:cNvPr>
                <p:cNvCxnSpPr>
                  <a:cxnSpLocks/>
                  <a:stCxn id="28" idx="6"/>
                  <a:endCxn id="6" idx="1"/>
                </p:cNvCxnSpPr>
                <p:nvPr/>
              </p:nvCxnSpPr>
              <p:spPr>
                <a:xfrm>
                  <a:off x="2838734" y="3369091"/>
                  <a:ext cx="722271" cy="1551"/>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87AF7FBE-B270-41A2-BC9E-EB6CCC7A671F}"/>
                    </a:ext>
                  </a:extLst>
                </p:cNvPr>
                <p:cNvCxnSpPr>
                  <a:cxnSpLocks/>
                  <a:stCxn id="31" idx="6"/>
                  <a:endCxn id="7" idx="1"/>
                </p:cNvCxnSpPr>
                <p:nvPr/>
              </p:nvCxnSpPr>
              <p:spPr>
                <a:xfrm>
                  <a:off x="2838734" y="5345239"/>
                  <a:ext cx="722271" cy="4112"/>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28" name="Google Shape;973;p42">
                  <a:extLst>
                    <a:ext uri="{FF2B5EF4-FFF2-40B4-BE49-F238E27FC236}">
                      <a16:creationId xmlns:a16="http://schemas.microsoft.com/office/drawing/2014/main" id="{5FF2206E-3139-42FE-84CB-5504BD21EFAA}"/>
                    </a:ext>
                  </a:extLst>
                </p:cNvPr>
                <p:cNvSpPr/>
                <p:nvPr/>
              </p:nvSpPr>
              <p:spPr>
                <a:xfrm>
                  <a:off x="2675606" y="3287527"/>
                  <a:ext cx="163128" cy="163128"/>
                </a:xfrm>
                <a:prstGeom prst="ellipse">
                  <a:avLst/>
                </a:prstGeom>
                <a:solidFill>
                  <a:srgbClr val="D000D0"/>
                </a:solidFill>
                <a:ln>
                  <a:noFill/>
                </a:ln>
                <a:effectLst>
                  <a:outerShdw blurRad="57150" dist="19050" dir="1116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973;p42">
                  <a:extLst>
                    <a:ext uri="{FF2B5EF4-FFF2-40B4-BE49-F238E27FC236}">
                      <a16:creationId xmlns:a16="http://schemas.microsoft.com/office/drawing/2014/main" id="{0A202E43-3BFE-4BC1-85E1-AAE1343F7930}"/>
                    </a:ext>
                  </a:extLst>
                </p:cNvPr>
                <p:cNvSpPr/>
                <p:nvPr/>
              </p:nvSpPr>
              <p:spPr>
                <a:xfrm>
                  <a:off x="2675606" y="5263675"/>
                  <a:ext cx="163128" cy="163128"/>
                </a:xfrm>
                <a:prstGeom prst="ellipse">
                  <a:avLst/>
                </a:prstGeom>
                <a:solidFill>
                  <a:srgbClr val="D000D0"/>
                </a:solidFill>
                <a:ln>
                  <a:noFill/>
                </a:ln>
                <a:effectLst>
                  <a:outerShdw blurRad="57150" dist="19050" dir="1116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4" name="Conector recto 33">
                  <a:extLst>
                    <a:ext uri="{FF2B5EF4-FFF2-40B4-BE49-F238E27FC236}">
                      <a16:creationId xmlns:a16="http://schemas.microsoft.com/office/drawing/2014/main" id="{B1D92756-B7A9-43BA-A629-806E9A50FF19}"/>
                    </a:ext>
                  </a:extLst>
                </p:cNvPr>
                <p:cNvCxnSpPr>
                  <a:cxnSpLocks/>
                  <a:stCxn id="31" idx="0"/>
                  <a:endCxn id="14" idx="4"/>
                </p:cNvCxnSpPr>
                <p:nvPr/>
              </p:nvCxnSpPr>
              <p:spPr>
                <a:xfrm flipV="1">
                  <a:off x="2757170" y="4409164"/>
                  <a:ext cx="0" cy="854511"/>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3A405AA4-A3C0-4F8A-A5AD-96CEC3842D1F}"/>
                    </a:ext>
                  </a:extLst>
                </p:cNvPr>
                <p:cNvCxnSpPr>
                  <a:cxnSpLocks/>
                  <a:stCxn id="14" idx="0"/>
                  <a:endCxn id="28" idx="4"/>
                </p:cNvCxnSpPr>
                <p:nvPr/>
              </p:nvCxnSpPr>
              <p:spPr>
                <a:xfrm flipV="1">
                  <a:off x="2757170" y="3450655"/>
                  <a:ext cx="0" cy="795381"/>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grpSp>
          <p:sp>
            <p:nvSpPr>
              <p:cNvPr id="56" name="CuadroTexto 55">
                <a:extLst>
                  <a:ext uri="{FF2B5EF4-FFF2-40B4-BE49-F238E27FC236}">
                    <a16:creationId xmlns:a16="http://schemas.microsoft.com/office/drawing/2014/main" id="{18DF65F4-5464-4E33-8CF5-E6860625D4E4}"/>
                  </a:ext>
                </a:extLst>
              </p:cNvPr>
              <p:cNvSpPr txBox="1"/>
              <p:nvPr/>
            </p:nvSpPr>
            <p:spPr>
              <a:xfrm>
                <a:off x="805718" y="4128533"/>
                <a:ext cx="1317379" cy="707886"/>
              </a:xfrm>
              <a:prstGeom prst="rect">
                <a:avLst/>
              </a:prstGeom>
              <a:noFill/>
            </p:spPr>
            <p:txBody>
              <a:bodyPr wrap="square" rtlCol="0">
                <a:spAutoFit/>
              </a:bodyPr>
              <a:lstStyle/>
              <a:p>
                <a:pPr algn="ctr"/>
                <a:r>
                  <a:rPr lang="es-ES" sz="2000" dirty="0">
                    <a:solidFill>
                      <a:schemeClr val="bg1"/>
                    </a:solidFill>
                    <a:latin typeface="Poppins Thin" panose="00000300000000000000" pitchFamily="2" charset="0"/>
                    <a:cs typeface="Poppins Thin" panose="00000300000000000000" pitchFamily="2" charset="0"/>
                  </a:rPr>
                  <a:t>Decisión 1</a:t>
                </a:r>
              </a:p>
            </p:txBody>
          </p:sp>
          <p:sp>
            <p:nvSpPr>
              <p:cNvPr id="58" name="CuadroTexto 57">
                <a:extLst>
                  <a:ext uri="{FF2B5EF4-FFF2-40B4-BE49-F238E27FC236}">
                    <a16:creationId xmlns:a16="http://schemas.microsoft.com/office/drawing/2014/main" id="{08F2EA21-2FD3-441E-8757-A7A5F0849F6C}"/>
                  </a:ext>
                </a:extLst>
              </p:cNvPr>
              <p:cNvSpPr txBox="1"/>
              <p:nvPr/>
            </p:nvSpPr>
            <p:spPr>
              <a:xfrm>
                <a:off x="3485365" y="3140459"/>
                <a:ext cx="1317379" cy="707886"/>
              </a:xfrm>
              <a:prstGeom prst="rect">
                <a:avLst/>
              </a:prstGeom>
              <a:noFill/>
            </p:spPr>
            <p:txBody>
              <a:bodyPr wrap="square" rtlCol="0">
                <a:spAutoFit/>
              </a:bodyPr>
              <a:lstStyle/>
              <a:p>
                <a:pPr algn="ctr"/>
                <a:r>
                  <a:rPr lang="es-ES" sz="2000" dirty="0">
                    <a:solidFill>
                      <a:schemeClr val="bg1"/>
                    </a:solidFill>
                    <a:latin typeface="Poppins Thin" panose="00000300000000000000" pitchFamily="2" charset="0"/>
                    <a:cs typeface="Poppins Thin" panose="00000300000000000000" pitchFamily="2" charset="0"/>
                  </a:rPr>
                  <a:t>Decisión 2</a:t>
                </a:r>
              </a:p>
            </p:txBody>
          </p:sp>
          <p:grpSp>
            <p:nvGrpSpPr>
              <p:cNvPr id="101" name="Grupo 100">
                <a:extLst>
                  <a:ext uri="{FF2B5EF4-FFF2-40B4-BE49-F238E27FC236}">
                    <a16:creationId xmlns:a16="http://schemas.microsoft.com/office/drawing/2014/main" id="{8DB1D359-B383-4B18-AEC8-CFDBC15C8857}"/>
                  </a:ext>
                </a:extLst>
              </p:cNvPr>
              <p:cNvGrpSpPr/>
              <p:nvPr/>
            </p:nvGrpSpPr>
            <p:grpSpPr>
              <a:xfrm>
                <a:off x="4727105" y="2508432"/>
                <a:ext cx="5139786" cy="1709264"/>
                <a:chOff x="4768552" y="2427390"/>
                <a:chExt cx="5139786" cy="1709264"/>
              </a:xfrm>
            </p:grpSpPr>
            <p:sp>
              <p:nvSpPr>
                <p:cNvPr id="10" name="Rectángulo: esquinas redondeadas 9">
                  <a:extLst>
                    <a:ext uri="{FF2B5EF4-FFF2-40B4-BE49-F238E27FC236}">
                      <a16:creationId xmlns:a16="http://schemas.microsoft.com/office/drawing/2014/main" id="{1F2683E3-C135-4E47-95E6-44CE5D0C3760}"/>
                    </a:ext>
                  </a:extLst>
                </p:cNvPr>
                <p:cNvSpPr/>
                <p:nvPr/>
              </p:nvSpPr>
              <p:spPr>
                <a:xfrm>
                  <a:off x="6279688" y="2427390"/>
                  <a:ext cx="2906379" cy="576618"/>
                </a:xfrm>
                <a:prstGeom prst="roundRect">
                  <a:avLst/>
                </a:prstGeom>
                <a:gradFill>
                  <a:gsLst>
                    <a:gs pos="100000">
                      <a:srgbClr val="8525AB"/>
                    </a:gs>
                    <a:gs pos="100000">
                      <a:srgbClr val="7030A0"/>
                    </a:gs>
                    <a:gs pos="0">
                      <a:srgbClr val="D0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cxnSp>
              <p:nvCxnSpPr>
                <p:cNvPr id="71" name="Conector recto 70">
                  <a:extLst>
                    <a:ext uri="{FF2B5EF4-FFF2-40B4-BE49-F238E27FC236}">
                      <a16:creationId xmlns:a16="http://schemas.microsoft.com/office/drawing/2014/main" id="{D3702273-12BB-4CD9-9F34-5FD2AC898389}"/>
                    </a:ext>
                  </a:extLst>
                </p:cNvPr>
                <p:cNvCxnSpPr>
                  <a:cxnSpLocks/>
                  <a:endCxn id="72" idx="2"/>
                </p:cNvCxnSpPr>
                <p:nvPr/>
              </p:nvCxnSpPr>
              <p:spPr>
                <a:xfrm flipV="1">
                  <a:off x="4768552" y="3302014"/>
                  <a:ext cx="625737" cy="6694"/>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72" name="Google Shape;973;p42">
                  <a:extLst>
                    <a:ext uri="{FF2B5EF4-FFF2-40B4-BE49-F238E27FC236}">
                      <a16:creationId xmlns:a16="http://schemas.microsoft.com/office/drawing/2014/main" id="{896D6DCB-4163-4C9E-80AC-D74182A2B82E}"/>
                    </a:ext>
                  </a:extLst>
                </p:cNvPr>
                <p:cNvSpPr/>
                <p:nvPr/>
              </p:nvSpPr>
              <p:spPr>
                <a:xfrm>
                  <a:off x="5394289" y="3220450"/>
                  <a:ext cx="163128" cy="163128"/>
                </a:xfrm>
                <a:prstGeom prst="ellipse">
                  <a:avLst/>
                </a:prstGeom>
                <a:solidFill>
                  <a:srgbClr val="D000D0"/>
                </a:solidFill>
                <a:ln>
                  <a:noFill/>
                </a:ln>
                <a:effectLst>
                  <a:outerShdw blurRad="57150" dist="19050" dir="1116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Conector recto 72">
                  <a:extLst>
                    <a:ext uri="{FF2B5EF4-FFF2-40B4-BE49-F238E27FC236}">
                      <a16:creationId xmlns:a16="http://schemas.microsoft.com/office/drawing/2014/main" id="{DE4D26B6-ED0A-4BB3-A8DF-DFCD3AE7C83B}"/>
                    </a:ext>
                  </a:extLst>
                </p:cNvPr>
                <p:cNvCxnSpPr>
                  <a:cxnSpLocks/>
                  <a:stCxn id="75" idx="6"/>
                </p:cNvCxnSpPr>
                <p:nvPr/>
              </p:nvCxnSpPr>
              <p:spPr>
                <a:xfrm>
                  <a:off x="5557417" y="2712126"/>
                  <a:ext cx="722271" cy="1551"/>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DA161789-23C8-4BCB-B5AF-5250F191E8E3}"/>
                    </a:ext>
                  </a:extLst>
                </p:cNvPr>
                <p:cNvCxnSpPr>
                  <a:cxnSpLocks/>
                  <a:stCxn id="76" idx="6"/>
                </p:cNvCxnSpPr>
                <p:nvPr/>
              </p:nvCxnSpPr>
              <p:spPr>
                <a:xfrm>
                  <a:off x="5557417" y="3874575"/>
                  <a:ext cx="722271" cy="4112"/>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75" name="Google Shape;973;p42">
                  <a:extLst>
                    <a:ext uri="{FF2B5EF4-FFF2-40B4-BE49-F238E27FC236}">
                      <a16:creationId xmlns:a16="http://schemas.microsoft.com/office/drawing/2014/main" id="{9709D7E1-B2A3-44A6-A54F-B7A525299D20}"/>
                    </a:ext>
                  </a:extLst>
                </p:cNvPr>
                <p:cNvSpPr/>
                <p:nvPr/>
              </p:nvSpPr>
              <p:spPr>
                <a:xfrm>
                  <a:off x="5394289" y="2630562"/>
                  <a:ext cx="163128" cy="163128"/>
                </a:xfrm>
                <a:prstGeom prst="ellipse">
                  <a:avLst/>
                </a:prstGeom>
                <a:solidFill>
                  <a:srgbClr val="D000D0"/>
                </a:solidFill>
                <a:ln>
                  <a:noFill/>
                </a:ln>
                <a:effectLst>
                  <a:outerShdw blurRad="57150" dist="19050" dir="1116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73;p42">
                  <a:extLst>
                    <a:ext uri="{FF2B5EF4-FFF2-40B4-BE49-F238E27FC236}">
                      <a16:creationId xmlns:a16="http://schemas.microsoft.com/office/drawing/2014/main" id="{70B0955C-46E0-47C3-9B53-1B789C8A5983}"/>
                    </a:ext>
                  </a:extLst>
                </p:cNvPr>
                <p:cNvSpPr/>
                <p:nvPr/>
              </p:nvSpPr>
              <p:spPr>
                <a:xfrm>
                  <a:off x="5394289" y="3793011"/>
                  <a:ext cx="163128" cy="163128"/>
                </a:xfrm>
                <a:prstGeom prst="ellipse">
                  <a:avLst/>
                </a:prstGeom>
                <a:solidFill>
                  <a:srgbClr val="D000D0"/>
                </a:solidFill>
                <a:ln>
                  <a:noFill/>
                </a:ln>
                <a:effectLst>
                  <a:outerShdw blurRad="57150" dist="19050" dir="1116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8" name="Conector recto 77">
                  <a:extLst>
                    <a:ext uri="{FF2B5EF4-FFF2-40B4-BE49-F238E27FC236}">
                      <a16:creationId xmlns:a16="http://schemas.microsoft.com/office/drawing/2014/main" id="{23AB257A-B372-49DE-B8C4-1432A4412EE8}"/>
                    </a:ext>
                  </a:extLst>
                </p:cNvPr>
                <p:cNvCxnSpPr>
                  <a:cxnSpLocks/>
                  <a:stCxn id="72" idx="0"/>
                </p:cNvCxnSpPr>
                <p:nvPr/>
              </p:nvCxnSpPr>
              <p:spPr>
                <a:xfrm flipV="1">
                  <a:off x="5475853" y="2787567"/>
                  <a:ext cx="0" cy="432883"/>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84CA1AE1-A826-4C00-AC7F-D18E17491641}"/>
                    </a:ext>
                  </a:extLst>
                </p:cNvPr>
                <p:cNvCxnSpPr>
                  <a:cxnSpLocks/>
                </p:cNvCxnSpPr>
                <p:nvPr/>
              </p:nvCxnSpPr>
              <p:spPr>
                <a:xfrm flipV="1">
                  <a:off x="5475853" y="3383578"/>
                  <a:ext cx="0" cy="432883"/>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98" name="Rectángulo: esquinas redondeadas 97">
                  <a:extLst>
                    <a:ext uri="{FF2B5EF4-FFF2-40B4-BE49-F238E27FC236}">
                      <a16:creationId xmlns:a16="http://schemas.microsoft.com/office/drawing/2014/main" id="{1B03DD5C-6C58-4207-9128-C4B5BADA364D}"/>
                    </a:ext>
                  </a:extLst>
                </p:cNvPr>
                <p:cNvSpPr/>
                <p:nvPr/>
              </p:nvSpPr>
              <p:spPr>
                <a:xfrm>
                  <a:off x="6287436" y="3560036"/>
                  <a:ext cx="2906379" cy="576618"/>
                </a:xfrm>
                <a:prstGeom prst="roundRect">
                  <a:avLst/>
                </a:prstGeom>
                <a:gradFill>
                  <a:gsLst>
                    <a:gs pos="100000">
                      <a:srgbClr val="8525AB"/>
                    </a:gs>
                    <a:gs pos="100000">
                      <a:srgbClr val="7030A0"/>
                    </a:gs>
                    <a:gs pos="0">
                      <a:srgbClr val="D0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cxnSp>
              <p:nvCxnSpPr>
                <p:cNvPr id="99" name="Conector recto 98">
                  <a:extLst>
                    <a:ext uri="{FF2B5EF4-FFF2-40B4-BE49-F238E27FC236}">
                      <a16:creationId xmlns:a16="http://schemas.microsoft.com/office/drawing/2014/main" id="{62422662-9203-4A56-9226-CE73F69DA9BB}"/>
                    </a:ext>
                  </a:extLst>
                </p:cNvPr>
                <p:cNvCxnSpPr>
                  <a:cxnSpLocks/>
                </p:cNvCxnSpPr>
                <p:nvPr/>
              </p:nvCxnSpPr>
              <p:spPr>
                <a:xfrm>
                  <a:off x="9186067" y="2688628"/>
                  <a:ext cx="722271" cy="1551"/>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cxnSp>
              <p:nvCxnSpPr>
                <p:cNvPr id="100" name="Conector recto 99">
                  <a:extLst>
                    <a:ext uri="{FF2B5EF4-FFF2-40B4-BE49-F238E27FC236}">
                      <a16:creationId xmlns:a16="http://schemas.microsoft.com/office/drawing/2014/main" id="{1E0D326F-32B7-4911-8771-49A5BC2B5F62}"/>
                    </a:ext>
                  </a:extLst>
                </p:cNvPr>
                <p:cNvCxnSpPr>
                  <a:cxnSpLocks/>
                </p:cNvCxnSpPr>
                <p:nvPr/>
              </p:nvCxnSpPr>
              <p:spPr>
                <a:xfrm>
                  <a:off x="9186066" y="3831080"/>
                  <a:ext cx="722271" cy="1551"/>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grpSp>
          <p:grpSp>
            <p:nvGrpSpPr>
              <p:cNvPr id="102" name="Grupo 101">
                <a:extLst>
                  <a:ext uri="{FF2B5EF4-FFF2-40B4-BE49-F238E27FC236}">
                    <a16:creationId xmlns:a16="http://schemas.microsoft.com/office/drawing/2014/main" id="{16076E6C-85F6-44C6-8B1C-24EB162D08B6}"/>
                  </a:ext>
                </a:extLst>
              </p:cNvPr>
              <p:cNvGrpSpPr/>
              <p:nvPr/>
            </p:nvGrpSpPr>
            <p:grpSpPr>
              <a:xfrm>
                <a:off x="4727105" y="4482476"/>
                <a:ext cx="5139786" cy="1709264"/>
                <a:chOff x="4768552" y="2427390"/>
                <a:chExt cx="5139786" cy="1709264"/>
              </a:xfrm>
            </p:grpSpPr>
            <p:sp>
              <p:nvSpPr>
                <p:cNvPr id="103" name="Rectángulo: esquinas redondeadas 102">
                  <a:extLst>
                    <a:ext uri="{FF2B5EF4-FFF2-40B4-BE49-F238E27FC236}">
                      <a16:creationId xmlns:a16="http://schemas.microsoft.com/office/drawing/2014/main" id="{136771B5-DB3A-480C-8D32-91A430F06E89}"/>
                    </a:ext>
                  </a:extLst>
                </p:cNvPr>
                <p:cNvSpPr/>
                <p:nvPr/>
              </p:nvSpPr>
              <p:spPr>
                <a:xfrm>
                  <a:off x="6279688" y="2427390"/>
                  <a:ext cx="2906379" cy="576618"/>
                </a:xfrm>
                <a:prstGeom prst="roundRect">
                  <a:avLst/>
                </a:prstGeom>
                <a:gradFill>
                  <a:gsLst>
                    <a:gs pos="100000">
                      <a:srgbClr val="8525AB"/>
                    </a:gs>
                    <a:gs pos="100000">
                      <a:srgbClr val="7030A0"/>
                    </a:gs>
                    <a:gs pos="0">
                      <a:srgbClr val="D0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cxnSp>
              <p:nvCxnSpPr>
                <p:cNvPr id="104" name="Conector recto 103">
                  <a:extLst>
                    <a:ext uri="{FF2B5EF4-FFF2-40B4-BE49-F238E27FC236}">
                      <a16:creationId xmlns:a16="http://schemas.microsoft.com/office/drawing/2014/main" id="{D18216A1-086F-4F46-BF7C-BDD94A893EED}"/>
                    </a:ext>
                  </a:extLst>
                </p:cNvPr>
                <p:cNvCxnSpPr>
                  <a:cxnSpLocks/>
                  <a:endCxn id="105" idx="2"/>
                </p:cNvCxnSpPr>
                <p:nvPr/>
              </p:nvCxnSpPr>
              <p:spPr>
                <a:xfrm flipV="1">
                  <a:off x="4768552" y="3302014"/>
                  <a:ext cx="625737" cy="6694"/>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05" name="Google Shape;973;p42">
                  <a:extLst>
                    <a:ext uri="{FF2B5EF4-FFF2-40B4-BE49-F238E27FC236}">
                      <a16:creationId xmlns:a16="http://schemas.microsoft.com/office/drawing/2014/main" id="{831CE02F-E7CA-4F9B-B036-D5BC85743243}"/>
                    </a:ext>
                  </a:extLst>
                </p:cNvPr>
                <p:cNvSpPr/>
                <p:nvPr/>
              </p:nvSpPr>
              <p:spPr>
                <a:xfrm>
                  <a:off x="5394289" y="3220450"/>
                  <a:ext cx="163128" cy="163128"/>
                </a:xfrm>
                <a:prstGeom prst="ellipse">
                  <a:avLst/>
                </a:prstGeom>
                <a:solidFill>
                  <a:srgbClr val="D000D0"/>
                </a:solidFill>
                <a:ln>
                  <a:noFill/>
                </a:ln>
                <a:effectLst>
                  <a:outerShdw blurRad="57150" dist="19050" dir="1116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Conector recto 105">
                  <a:extLst>
                    <a:ext uri="{FF2B5EF4-FFF2-40B4-BE49-F238E27FC236}">
                      <a16:creationId xmlns:a16="http://schemas.microsoft.com/office/drawing/2014/main" id="{EE62B73F-A68A-4F8B-BF69-F6905407394B}"/>
                    </a:ext>
                  </a:extLst>
                </p:cNvPr>
                <p:cNvCxnSpPr>
                  <a:cxnSpLocks/>
                  <a:stCxn id="108" idx="6"/>
                </p:cNvCxnSpPr>
                <p:nvPr/>
              </p:nvCxnSpPr>
              <p:spPr>
                <a:xfrm>
                  <a:off x="5557417" y="2712126"/>
                  <a:ext cx="722271" cy="1551"/>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cxnSp>
              <p:nvCxnSpPr>
                <p:cNvPr id="107" name="Conector recto 106">
                  <a:extLst>
                    <a:ext uri="{FF2B5EF4-FFF2-40B4-BE49-F238E27FC236}">
                      <a16:creationId xmlns:a16="http://schemas.microsoft.com/office/drawing/2014/main" id="{0BFF536E-1CD8-47DF-8F93-5372D4E9A6EE}"/>
                    </a:ext>
                  </a:extLst>
                </p:cNvPr>
                <p:cNvCxnSpPr>
                  <a:cxnSpLocks/>
                  <a:stCxn id="109" idx="6"/>
                </p:cNvCxnSpPr>
                <p:nvPr/>
              </p:nvCxnSpPr>
              <p:spPr>
                <a:xfrm>
                  <a:off x="5557417" y="3874575"/>
                  <a:ext cx="722271" cy="4112"/>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08" name="Google Shape;973;p42">
                  <a:extLst>
                    <a:ext uri="{FF2B5EF4-FFF2-40B4-BE49-F238E27FC236}">
                      <a16:creationId xmlns:a16="http://schemas.microsoft.com/office/drawing/2014/main" id="{918B7378-19F6-4EDD-B07D-2D924B610C57}"/>
                    </a:ext>
                  </a:extLst>
                </p:cNvPr>
                <p:cNvSpPr/>
                <p:nvPr/>
              </p:nvSpPr>
              <p:spPr>
                <a:xfrm>
                  <a:off x="5394289" y="2630562"/>
                  <a:ext cx="163128" cy="163128"/>
                </a:xfrm>
                <a:prstGeom prst="ellipse">
                  <a:avLst/>
                </a:prstGeom>
                <a:solidFill>
                  <a:srgbClr val="D000D0"/>
                </a:solidFill>
                <a:ln>
                  <a:noFill/>
                </a:ln>
                <a:effectLst>
                  <a:outerShdw blurRad="57150" dist="19050" dir="1116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973;p42">
                  <a:extLst>
                    <a:ext uri="{FF2B5EF4-FFF2-40B4-BE49-F238E27FC236}">
                      <a16:creationId xmlns:a16="http://schemas.microsoft.com/office/drawing/2014/main" id="{C7DA7F29-9160-4D00-83E1-B1E60AA0E37C}"/>
                    </a:ext>
                  </a:extLst>
                </p:cNvPr>
                <p:cNvSpPr/>
                <p:nvPr/>
              </p:nvSpPr>
              <p:spPr>
                <a:xfrm>
                  <a:off x="5394289" y="3793011"/>
                  <a:ext cx="163128" cy="163128"/>
                </a:xfrm>
                <a:prstGeom prst="ellipse">
                  <a:avLst/>
                </a:prstGeom>
                <a:solidFill>
                  <a:srgbClr val="D000D0"/>
                </a:solidFill>
                <a:ln>
                  <a:noFill/>
                </a:ln>
                <a:effectLst>
                  <a:outerShdw blurRad="57150" dist="19050" dir="1116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0" name="Conector recto 109">
                  <a:extLst>
                    <a:ext uri="{FF2B5EF4-FFF2-40B4-BE49-F238E27FC236}">
                      <a16:creationId xmlns:a16="http://schemas.microsoft.com/office/drawing/2014/main" id="{2BDD436C-2266-4196-87E6-826A25F4BB8D}"/>
                    </a:ext>
                  </a:extLst>
                </p:cNvPr>
                <p:cNvCxnSpPr>
                  <a:cxnSpLocks/>
                  <a:stCxn id="105" idx="0"/>
                </p:cNvCxnSpPr>
                <p:nvPr/>
              </p:nvCxnSpPr>
              <p:spPr>
                <a:xfrm flipV="1">
                  <a:off x="5475853" y="2787567"/>
                  <a:ext cx="0" cy="432883"/>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cxnSp>
              <p:nvCxnSpPr>
                <p:cNvPr id="111" name="Conector recto 110">
                  <a:extLst>
                    <a:ext uri="{FF2B5EF4-FFF2-40B4-BE49-F238E27FC236}">
                      <a16:creationId xmlns:a16="http://schemas.microsoft.com/office/drawing/2014/main" id="{F54D3B7B-82EC-45DE-87E1-8215A2235497}"/>
                    </a:ext>
                  </a:extLst>
                </p:cNvPr>
                <p:cNvCxnSpPr>
                  <a:cxnSpLocks/>
                </p:cNvCxnSpPr>
                <p:nvPr/>
              </p:nvCxnSpPr>
              <p:spPr>
                <a:xfrm flipV="1">
                  <a:off x="5475853" y="3383578"/>
                  <a:ext cx="0" cy="432883"/>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12" name="Rectángulo: esquinas redondeadas 111">
                  <a:extLst>
                    <a:ext uri="{FF2B5EF4-FFF2-40B4-BE49-F238E27FC236}">
                      <a16:creationId xmlns:a16="http://schemas.microsoft.com/office/drawing/2014/main" id="{3888161F-A1D8-4DCD-B002-A706378E7DC9}"/>
                    </a:ext>
                  </a:extLst>
                </p:cNvPr>
                <p:cNvSpPr/>
                <p:nvPr/>
              </p:nvSpPr>
              <p:spPr>
                <a:xfrm>
                  <a:off x="6287436" y="3560036"/>
                  <a:ext cx="2906379" cy="576618"/>
                </a:xfrm>
                <a:prstGeom prst="roundRect">
                  <a:avLst/>
                </a:prstGeom>
                <a:gradFill>
                  <a:gsLst>
                    <a:gs pos="100000">
                      <a:srgbClr val="8525AB"/>
                    </a:gs>
                    <a:gs pos="100000">
                      <a:srgbClr val="7030A0"/>
                    </a:gs>
                    <a:gs pos="0">
                      <a:srgbClr val="D0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cxnSp>
              <p:nvCxnSpPr>
                <p:cNvPr id="113" name="Conector recto 112">
                  <a:extLst>
                    <a:ext uri="{FF2B5EF4-FFF2-40B4-BE49-F238E27FC236}">
                      <a16:creationId xmlns:a16="http://schemas.microsoft.com/office/drawing/2014/main" id="{466AABC5-9178-416D-882D-EFEED92B93DC}"/>
                    </a:ext>
                  </a:extLst>
                </p:cNvPr>
                <p:cNvCxnSpPr>
                  <a:cxnSpLocks/>
                </p:cNvCxnSpPr>
                <p:nvPr/>
              </p:nvCxnSpPr>
              <p:spPr>
                <a:xfrm>
                  <a:off x="9186067" y="2688628"/>
                  <a:ext cx="722271" cy="1551"/>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cxnSp>
              <p:nvCxnSpPr>
                <p:cNvPr id="114" name="Conector recto 113">
                  <a:extLst>
                    <a:ext uri="{FF2B5EF4-FFF2-40B4-BE49-F238E27FC236}">
                      <a16:creationId xmlns:a16="http://schemas.microsoft.com/office/drawing/2014/main" id="{DDC542AB-A83D-499F-8D3A-F5E885CF5675}"/>
                    </a:ext>
                  </a:extLst>
                </p:cNvPr>
                <p:cNvCxnSpPr>
                  <a:cxnSpLocks/>
                </p:cNvCxnSpPr>
                <p:nvPr/>
              </p:nvCxnSpPr>
              <p:spPr>
                <a:xfrm>
                  <a:off x="9186066" y="3831080"/>
                  <a:ext cx="722271" cy="1551"/>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grpSp>
          <p:sp>
            <p:nvSpPr>
              <p:cNvPr id="115" name="CuadroTexto 114">
                <a:extLst>
                  <a:ext uri="{FF2B5EF4-FFF2-40B4-BE49-F238E27FC236}">
                    <a16:creationId xmlns:a16="http://schemas.microsoft.com/office/drawing/2014/main" id="{4EF2D6E6-B996-4D0B-B5B9-77FC77496D0F}"/>
                  </a:ext>
                </a:extLst>
              </p:cNvPr>
              <p:cNvSpPr txBox="1"/>
              <p:nvPr/>
            </p:nvSpPr>
            <p:spPr>
              <a:xfrm>
                <a:off x="3493211" y="5132561"/>
                <a:ext cx="1310719" cy="707886"/>
              </a:xfrm>
              <a:prstGeom prst="rect">
                <a:avLst/>
              </a:prstGeom>
              <a:noFill/>
            </p:spPr>
            <p:txBody>
              <a:bodyPr wrap="square" rtlCol="0">
                <a:spAutoFit/>
              </a:bodyPr>
              <a:lstStyle/>
              <a:p>
                <a:pPr algn="ctr"/>
                <a:r>
                  <a:rPr lang="es-ES" sz="2000" dirty="0">
                    <a:solidFill>
                      <a:schemeClr val="bg1"/>
                    </a:solidFill>
                    <a:latin typeface="Poppins Thin" panose="00000300000000000000" pitchFamily="2" charset="0"/>
                    <a:cs typeface="Poppins Thin" panose="00000300000000000000" pitchFamily="2" charset="0"/>
                  </a:rPr>
                  <a:t>Decisión 3</a:t>
                </a:r>
              </a:p>
            </p:txBody>
          </p:sp>
        </p:grpSp>
        <p:sp>
          <p:nvSpPr>
            <p:cNvPr id="116" name="CuadroTexto 115">
              <a:extLst>
                <a:ext uri="{FF2B5EF4-FFF2-40B4-BE49-F238E27FC236}">
                  <a16:creationId xmlns:a16="http://schemas.microsoft.com/office/drawing/2014/main" id="{6543CEE1-DDBB-4B06-AE01-AE93B1D9A763}"/>
                </a:ext>
              </a:extLst>
            </p:cNvPr>
            <p:cNvSpPr txBox="1"/>
            <p:nvPr/>
          </p:nvSpPr>
          <p:spPr>
            <a:xfrm>
              <a:off x="9335133" y="2586167"/>
              <a:ext cx="2409460" cy="400110"/>
            </a:xfrm>
            <a:prstGeom prst="rect">
              <a:avLst/>
            </a:prstGeom>
            <a:noFill/>
          </p:spPr>
          <p:txBody>
            <a:bodyPr wrap="square" rtlCol="0">
              <a:spAutoFit/>
            </a:bodyPr>
            <a:lstStyle/>
            <a:p>
              <a:pPr algn="ctr"/>
              <a:r>
                <a:rPr lang="es-ES" sz="2000" dirty="0">
                  <a:solidFill>
                    <a:schemeClr val="bg1"/>
                  </a:solidFill>
                  <a:latin typeface="Poppins Thin" panose="00000300000000000000" pitchFamily="2" charset="0"/>
                  <a:cs typeface="Poppins Thin" panose="00000300000000000000" pitchFamily="2" charset="0"/>
                </a:rPr>
                <a:t>Resultado 1</a:t>
              </a:r>
            </a:p>
          </p:txBody>
        </p:sp>
      </p:grpSp>
      <p:sp>
        <p:nvSpPr>
          <p:cNvPr id="119" name="CuadroTexto 118">
            <a:extLst>
              <a:ext uri="{FF2B5EF4-FFF2-40B4-BE49-F238E27FC236}">
                <a16:creationId xmlns:a16="http://schemas.microsoft.com/office/drawing/2014/main" id="{9F450195-59C6-461F-9340-D58343D1761A}"/>
              </a:ext>
            </a:extLst>
          </p:cNvPr>
          <p:cNvSpPr txBox="1"/>
          <p:nvPr/>
        </p:nvSpPr>
        <p:spPr>
          <a:xfrm>
            <a:off x="6420065" y="2950579"/>
            <a:ext cx="2233384" cy="400110"/>
          </a:xfrm>
          <a:prstGeom prst="rect">
            <a:avLst/>
          </a:prstGeom>
          <a:noFill/>
        </p:spPr>
        <p:txBody>
          <a:bodyPr wrap="square" rtlCol="0">
            <a:spAutoFit/>
          </a:bodyPr>
          <a:lstStyle/>
          <a:p>
            <a:pPr algn="ctr"/>
            <a:r>
              <a:rPr lang="es-ES" sz="2000" dirty="0">
                <a:solidFill>
                  <a:schemeClr val="bg1"/>
                </a:solidFill>
                <a:latin typeface="Poppins Thin" panose="00000300000000000000" pitchFamily="2" charset="0"/>
                <a:cs typeface="Poppins Thin" panose="00000300000000000000" pitchFamily="2" charset="0"/>
              </a:rPr>
              <a:t>Decisión 4</a:t>
            </a:r>
          </a:p>
        </p:txBody>
      </p:sp>
      <p:sp>
        <p:nvSpPr>
          <p:cNvPr id="120" name="CuadroTexto 119">
            <a:extLst>
              <a:ext uri="{FF2B5EF4-FFF2-40B4-BE49-F238E27FC236}">
                <a16:creationId xmlns:a16="http://schemas.microsoft.com/office/drawing/2014/main" id="{D3A93EDF-9877-43A5-A5AB-34A5C624EB96}"/>
              </a:ext>
            </a:extLst>
          </p:cNvPr>
          <p:cNvSpPr txBox="1"/>
          <p:nvPr/>
        </p:nvSpPr>
        <p:spPr>
          <a:xfrm>
            <a:off x="6485759" y="4094748"/>
            <a:ext cx="2233384" cy="400110"/>
          </a:xfrm>
          <a:prstGeom prst="rect">
            <a:avLst/>
          </a:prstGeom>
          <a:noFill/>
        </p:spPr>
        <p:txBody>
          <a:bodyPr wrap="square" rtlCol="0">
            <a:spAutoFit/>
          </a:bodyPr>
          <a:lstStyle/>
          <a:p>
            <a:pPr algn="ctr"/>
            <a:r>
              <a:rPr lang="es-ES" sz="2000" dirty="0">
                <a:solidFill>
                  <a:schemeClr val="bg1"/>
                </a:solidFill>
                <a:latin typeface="Poppins Thin" panose="00000300000000000000" pitchFamily="2" charset="0"/>
                <a:cs typeface="Poppins Thin" panose="00000300000000000000" pitchFamily="2" charset="0"/>
              </a:rPr>
              <a:t>Decisión 5</a:t>
            </a:r>
          </a:p>
        </p:txBody>
      </p:sp>
      <p:sp>
        <p:nvSpPr>
          <p:cNvPr id="121" name="CuadroTexto 120">
            <a:extLst>
              <a:ext uri="{FF2B5EF4-FFF2-40B4-BE49-F238E27FC236}">
                <a16:creationId xmlns:a16="http://schemas.microsoft.com/office/drawing/2014/main" id="{D9C3F39F-9465-44CE-8F72-D493AABEC409}"/>
              </a:ext>
            </a:extLst>
          </p:cNvPr>
          <p:cNvSpPr txBox="1"/>
          <p:nvPr/>
        </p:nvSpPr>
        <p:spPr>
          <a:xfrm>
            <a:off x="6485759" y="4924856"/>
            <a:ext cx="2233384" cy="400110"/>
          </a:xfrm>
          <a:prstGeom prst="rect">
            <a:avLst/>
          </a:prstGeom>
          <a:noFill/>
        </p:spPr>
        <p:txBody>
          <a:bodyPr wrap="square" rtlCol="0">
            <a:spAutoFit/>
          </a:bodyPr>
          <a:lstStyle/>
          <a:p>
            <a:pPr algn="ctr"/>
            <a:r>
              <a:rPr lang="es-ES" sz="2000" dirty="0">
                <a:solidFill>
                  <a:schemeClr val="bg1"/>
                </a:solidFill>
                <a:latin typeface="Poppins Thin" panose="00000300000000000000" pitchFamily="2" charset="0"/>
                <a:cs typeface="Poppins Thin" panose="00000300000000000000" pitchFamily="2" charset="0"/>
              </a:rPr>
              <a:t>Decisión 6</a:t>
            </a:r>
          </a:p>
        </p:txBody>
      </p:sp>
      <p:sp>
        <p:nvSpPr>
          <p:cNvPr id="122" name="CuadroTexto 121">
            <a:extLst>
              <a:ext uri="{FF2B5EF4-FFF2-40B4-BE49-F238E27FC236}">
                <a16:creationId xmlns:a16="http://schemas.microsoft.com/office/drawing/2014/main" id="{3B964D98-A8BB-4BBB-9995-C9DE3086E76A}"/>
              </a:ext>
            </a:extLst>
          </p:cNvPr>
          <p:cNvSpPr txBox="1"/>
          <p:nvPr/>
        </p:nvSpPr>
        <p:spPr>
          <a:xfrm>
            <a:off x="6485759" y="6079126"/>
            <a:ext cx="2233384" cy="400110"/>
          </a:xfrm>
          <a:prstGeom prst="rect">
            <a:avLst/>
          </a:prstGeom>
          <a:noFill/>
        </p:spPr>
        <p:txBody>
          <a:bodyPr wrap="square" rtlCol="0">
            <a:spAutoFit/>
          </a:bodyPr>
          <a:lstStyle/>
          <a:p>
            <a:pPr algn="ctr"/>
            <a:r>
              <a:rPr lang="es-ES" sz="2000" dirty="0">
                <a:solidFill>
                  <a:schemeClr val="bg1"/>
                </a:solidFill>
                <a:latin typeface="Poppins Thin" panose="00000300000000000000" pitchFamily="2" charset="0"/>
                <a:cs typeface="Poppins Thin" panose="00000300000000000000" pitchFamily="2" charset="0"/>
              </a:rPr>
              <a:t>Decisión 7</a:t>
            </a:r>
          </a:p>
        </p:txBody>
      </p:sp>
      <p:sp>
        <p:nvSpPr>
          <p:cNvPr id="123" name="CuadroTexto 122">
            <a:extLst>
              <a:ext uri="{FF2B5EF4-FFF2-40B4-BE49-F238E27FC236}">
                <a16:creationId xmlns:a16="http://schemas.microsoft.com/office/drawing/2014/main" id="{3546D530-6D72-45D6-B0DD-8F4DCBFC9A24}"/>
              </a:ext>
            </a:extLst>
          </p:cNvPr>
          <p:cNvSpPr txBox="1"/>
          <p:nvPr/>
        </p:nvSpPr>
        <p:spPr>
          <a:xfrm>
            <a:off x="9285876" y="4073356"/>
            <a:ext cx="2409460" cy="400110"/>
          </a:xfrm>
          <a:prstGeom prst="rect">
            <a:avLst/>
          </a:prstGeom>
          <a:noFill/>
        </p:spPr>
        <p:txBody>
          <a:bodyPr wrap="square" rtlCol="0">
            <a:spAutoFit/>
          </a:bodyPr>
          <a:lstStyle/>
          <a:p>
            <a:pPr algn="ctr"/>
            <a:r>
              <a:rPr lang="es-ES" sz="2000" dirty="0">
                <a:solidFill>
                  <a:schemeClr val="bg1"/>
                </a:solidFill>
                <a:latin typeface="Poppins Thin" panose="00000300000000000000" pitchFamily="2" charset="0"/>
                <a:cs typeface="Poppins Thin" panose="00000300000000000000" pitchFamily="2" charset="0"/>
              </a:rPr>
              <a:t>Resultado 2</a:t>
            </a:r>
          </a:p>
        </p:txBody>
      </p:sp>
      <p:sp>
        <p:nvSpPr>
          <p:cNvPr id="124" name="CuadroTexto 123">
            <a:extLst>
              <a:ext uri="{FF2B5EF4-FFF2-40B4-BE49-F238E27FC236}">
                <a16:creationId xmlns:a16="http://schemas.microsoft.com/office/drawing/2014/main" id="{9DE03C09-8F91-43DA-A9D6-2F459173C38F}"/>
              </a:ext>
            </a:extLst>
          </p:cNvPr>
          <p:cNvSpPr txBox="1"/>
          <p:nvPr/>
        </p:nvSpPr>
        <p:spPr>
          <a:xfrm>
            <a:off x="9285876" y="4888486"/>
            <a:ext cx="2409460" cy="400110"/>
          </a:xfrm>
          <a:prstGeom prst="rect">
            <a:avLst/>
          </a:prstGeom>
          <a:noFill/>
        </p:spPr>
        <p:txBody>
          <a:bodyPr wrap="square" rtlCol="0">
            <a:spAutoFit/>
          </a:bodyPr>
          <a:lstStyle/>
          <a:p>
            <a:pPr algn="ctr"/>
            <a:r>
              <a:rPr lang="es-ES" sz="2000" dirty="0">
                <a:solidFill>
                  <a:schemeClr val="bg1"/>
                </a:solidFill>
                <a:latin typeface="Poppins Thin" panose="00000300000000000000" pitchFamily="2" charset="0"/>
                <a:cs typeface="Poppins Thin" panose="00000300000000000000" pitchFamily="2" charset="0"/>
              </a:rPr>
              <a:t>Resultado 3</a:t>
            </a:r>
          </a:p>
        </p:txBody>
      </p:sp>
      <p:sp>
        <p:nvSpPr>
          <p:cNvPr id="125" name="CuadroTexto 124">
            <a:extLst>
              <a:ext uri="{FF2B5EF4-FFF2-40B4-BE49-F238E27FC236}">
                <a16:creationId xmlns:a16="http://schemas.microsoft.com/office/drawing/2014/main" id="{6166A448-C561-481B-AA70-93CB173CAF99}"/>
              </a:ext>
            </a:extLst>
          </p:cNvPr>
          <p:cNvSpPr txBox="1"/>
          <p:nvPr/>
        </p:nvSpPr>
        <p:spPr>
          <a:xfrm>
            <a:off x="9299524" y="6030938"/>
            <a:ext cx="2409460" cy="400110"/>
          </a:xfrm>
          <a:prstGeom prst="rect">
            <a:avLst/>
          </a:prstGeom>
          <a:noFill/>
        </p:spPr>
        <p:txBody>
          <a:bodyPr wrap="square" rtlCol="0">
            <a:spAutoFit/>
          </a:bodyPr>
          <a:lstStyle/>
          <a:p>
            <a:pPr algn="ctr"/>
            <a:r>
              <a:rPr lang="es-ES" sz="2000" dirty="0">
                <a:solidFill>
                  <a:schemeClr val="bg1"/>
                </a:solidFill>
                <a:latin typeface="Poppins Thin" panose="00000300000000000000" pitchFamily="2" charset="0"/>
                <a:cs typeface="Poppins Thin" panose="00000300000000000000" pitchFamily="2" charset="0"/>
              </a:rPr>
              <a:t>Resultado 4</a:t>
            </a:r>
          </a:p>
        </p:txBody>
      </p:sp>
    </p:spTree>
    <p:extLst>
      <p:ext uri="{BB962C8B-B14F-4D97-AF65-F5344CB8AC3E}">
        <p14:creationId xmlns:p14="http://schemas.microsoft.com/office/powerpoint/2010/main" val="422373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636105" y="378764"/>
            <a:ext cx="6639338"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Regresión Logística</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2" y="2049003"/>
            <a:ext cx="10502347" cy="1384995"/>
          </a:xfrm>
          <a:prstGeom prst="rect">
            <a:avLst/>
          </a:prstGeom>
          <a:noFill/>
        </p:spPr>
        <p:txBody>
          <a:bodyPr wrap="square" rtlCol="0">
            <a:spAutoFit/>
          </a:bodyPr>
          <a:lstStyle/>
          <a:p>
            <a:pPr algn="ctr"/>
            <a:r>
              <a:rPr lang="es-ES" sz="2800" dirty="0">
                <a:solidFill>
                  <a:schemeClr val="bg1"/>
                </a:solidFill>
                <a:latin typeface="Baloo Thambi 2" pitchFamily="2" charset="0"/>
                <a:cs typeface="Baloo Thambi 2" pitchFamily="2" charset="0"/>
              </a:rPr>
              <a:t>La regresión logística es un modelo de aprendizaje</a:t>
            </a:r>
          </a:p>
          <a:p>
            <a:pPr algn="ctr"/>
            <a:r>
              <a:rPr lang="es-ES" sz="2800" dirty="0">
                <a:solidFill>
                  <a:schemeClr val="bg1"/>
                </a:solidFill>
                <a:latin typeface="Baloo Thambi 2" pitchFamily="2" charset="0"/>
                <a:cs typeface="Baloo Thambi 2" pitchFamily="2" charset="0"/>
              </a:rPr>
              <a:t>supervisado que se utiliza con fines </a:t>
            </a:r>
            <a:r>
              <a:rPr lang="es-ES" sz="2800" b="1" dirty="0">
                <a:solidFill>
                  <a:srgbClr val="D000D0"/>
                </a:solidFill>
                <a:latin typeface="Baloo Thambi 2" pitchFamily="2" charset="0"/>
                <a:cs typeface="Baloo Thambi 2" pitchFamily="2" charset="0"/>
              </a:rPr>
              <a:t>predictivos</a:t>
            </a:r>
            <a:r>
              <a:rPr lang="es-ES" sz="2800" dirty="0">
                <a:solidFill>
                  <a:schemeClr val="bg1"/>
                </a:solidFill>
                <a:latin typeface="Baloo Thambi 2" pitchFamily="2" charset="0"/>
                <a:cs typeface="Baloo Thambi 2" pitchFamily="2" charset="0"/>
              </a:rPr>
              <a:t> y </a:t>
            </a:r>
            <a:r>
              <a:rPr lang="es-ES" sz="2800" b="1" dirty="0">
                <a:solidFill>
                  <a:srgbClr val="D000D0"/>
                </a:solidFill>
                <a:latin typeface="Baloo Thambi 2" pitchFamily="2" charset="0"/>
                <a:cs typeface="Baloo Thambi 2" pitchFamily="2" charset="0"/>
              </a:rPr>
              <a:t>clasificatorios</a:t>
            </a:r>
            <a:r>
              <a:rPr lang="es-ES" sz="2800" dirty="0">
                <a:solidFill>
                  <a:schemeClr val="bg1"/>
                </a:solidFill>
                <a:latin typeface="Baloo Thambi 2" pitchFamily="2" charset="0"/>
                <a:cs typeface="Baloo Thambi 2" pitchFamily="2" charset="0"/>
              </a:rPr>
              <a:t>. Su objetivo es predecir la pertenencia a una de dos clases posibles.</a:t>
            </a:r>
          </a:p>
        </p:txBody>
      </p:sp>
      <p:pic>
        <p:nvPicPr>
          <p:cNvPr id="4100" name="Picture 4">
            <a:extLst>
              <a:ext uri="{FF2B5EF4-FFF2-40B4-BE49-F238E27FC236}">
                <a16:creationId xmlns:a16="http://schemas.microsoft.com/office/drawing/2014/main" id="{4FC84EBD-8754-4DF9-8F08-1729A3C64D6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5352" y1="30859" x2="52734" y2="71680"/>
                        <a14:foregroundMark x1="52734" y1="71680" x2="68555" y2="69336"/>
                        <a14:foregroundMark x1="30078" y1="21094" x2="28320" y2="78906"/>
                        <a14:foregroundMark x1="28320" y1="78906" x2="58789" y2="87500"/>
                        <a14:backgroundMark x1="46680" y1="36914" x2="46680" y2="36914"/>
                        <a14:backgroundMark x1="20313" y1="13672" x2="3711" y2="20313"/>
                      </a14:backgroundRemoval>
                    </a14:imgEffect>
                  </a14:imgLayer>
                </a14:imgProps>
              </a:ext>
              <a:ext uri="{28A0092B-C50C-407E-A947-70E740481C1C}">
                <a14:useLocalDpi xmlns:a14="http://schemas.microsoft.com/office/drawing/2010/main" val="0"/>
              </a:ext>
            </a:extLst>
          </a:blip>
          <a:srcRect/>
          <a:stretch>
            <a:fillRect/>
          </a:stretch>
        </p:blipFill>
        <p:spPr bwMode="auto">
          <a:xfrm>
            <a:off x="8461910" y="3311927"/>
            <a:ext cx="2749429" cy="274942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14C4793-9375-4AA4-BAE5-19178BAE795B}"/>
              </a:ext>
            </a:extLst>
          </p:cNvPr>
          <p:cNvSpPr txBox="1"/>
          <p:nvPr/>
        </p:nvSpPr>
        <p:spPr>
          <a:xfrm>
            <a:off x="636105" y="3814587"/>
            <a:ext cx="7866450" cy="2246769"/>
          </a:xfrm>
          <a:prstGeom prst="rect">
            <a:avLst/>
          </a:prstGeom>
          <a:noFill/>
        </p:spPr>
        <p:txBody>
          <a:bodyPr wrap="square" rtlCol="0">
            <a:spAutoFit/>
          </a:bodyPr>
          <a:lstStyle/>
          <a:p>
            <a:pPr algn="ctr"/>
            <a:r>
              <a:rPr lang="es-ES" sz="2800" dirty="0">
                <a:solidFill>
                  <a:schemeClr val="bg1"/>
                </a:solidFill>
                <a:latin typeface="Baloo Thambi 2" pitchFamily="2" charset="0"/>
                <a:cs typeface="Baloo Thambi 2" pitchFamily="2" charset="0"/>
              </a:rPr>
              <a:t>Por ejemplo, estar enfermo = 1 y no estarlo = 0, determinar qué variables pesan más para </a:t>
            </a:r>
            <a:r>
              <a:rPr lang="es-ES" sz="2800" b="1" dirty="0">
                <a:solidFill>
                  <a:srgbClr val="D000D0"/>
                </a:solidFill>
                <a:latin typeface="Baloo Thambi 2" pitchFamily="2" charset="0"/>
                <a:cs typeface="Baloo Thambi 2" pitchFamily="2" charset="0"/>
              </a:rPr>
              <a:t>aumentar</a:t>
            </a:r>
            <a:r>
              <a:rPr lang="es-ES" sz="2800" dirty="0">
                <a:solidFill>
                  <a:schemeClr val="bg1"/>
                </a:solidFill>
                <a:latin typeface="Baloo Thambi 2" pitchFamily="2" charset="0"/>
                <a:cs typeface="Baloo Thambi 2" pitchFamily="2" charset="0"/>
              </a:rPr>
              <a:t> o </a:t>
            </a:r>
            <a:r>
              <a:rPr lang="es-ES" sz="2800" b="1" dirty="0">
                <a:solidFill>
                  <a:srgbClr val="D000D0"/>
                </a:solidFill>
                <a:latin typeface="Baloo Thambi 2" pitchFamily="2" charset="0"/>
                <a:cs typeface="Baloo Thambi 2" pitchFamily="2" charset="0"/>
              </a:rPr>
              <a:t>disminuir</a:t>
            </a:r>
            <a:r>
              <a:rPr lang="es-ES" sz="2800" dirty="0">
                <a:solidFill>
                  <a:schemeClr val="bg1"/>
                </a:solidFill>
                <a:latin typeface="Baloo Thambi 2" pitchFamily="2" charset="0"/>
                <a:cs typeface="Baloo Thambi 2" pitchFamily="2" charset="0"/>
              </a:rPr>
              <a:t> la probabilidad de que a alguien le suceda el evento en cuestión.</a:t>
            </a:r>
          </a:p>
          <a:p>
            <a:pPr algn="ctr"/>
            <a:endParaRPr lang="es-ES" sz="2800" dirty="0">
              <a:solidFill>
                <a:schemeClr val="bg1"/>
              </a:solidFill>
              <a:latin typeface="Baloo Thambi 2" pitchFamily="2" charset="0"/>
              <a:cs typeface="Baloo Thambi 2" pitchFamily="2" charset="0"/>
            </a:endParaRPr>
          </a:p>
        </p:txBody>
      </p:sp>
    </p:spTree>
    <p:extLst>
      <p:ext uri="{BB962C8B-B14F-4D97-AF65-F5344CB8AC3E}">
        <p14:creationId xmlns:p14="http://schemas.microsoft.com/office/powerpoint/2010/main" val="196535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543339" y="378764"/>
            <a:ext cx="5976731"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Próximos pasos </a:t>
            </a:r>
          </a:p>
        </p:txBody>
      </p:sp>
      <p:sp>
        <p:nvSpPr>
          <p:cNvPr id="9" name="CuadroTexto 8">
            <a:extLst>
              <a:ext uri="{FF2B5EF4-FFF2-40B4-BE49-F238E27FC236}">
                <a16:creationId xmlns:a16="http://schemas.microsoft.com/office/drawing/2014/main" id="{6962604E-7046-4562-BC82-2AC0BD407F7B}"/>
              </a:ext>
            </a:extLst>
          </p:cNvPr>
          <p:cNvSpPr txBox="1"/>
          <p:nvPr/>
        </p:nvSpPr>
        <p:spPr>
          <a:xfrm>
            <a:off x="708991" y="1774943"/>
            <a:ext cx="10502348" cy="3539430"/>
          </a:xfrm>
          <a:prstGeom prst="rect">
            <a:avLst/>
          </a:prstGeom>
          <a:noFill/>
        </p:spPr>
        <p:txBody>
          <a:bodyPr wrap="square" rtlCol="0">
            <a:spAutoFit/>
          </a:bodyPr>
          <a:lstStyle/>
          <a:p>
            <a:r>
              <a:rPr lang="es-ES" sz="2800" b="1" dirty="0">
                <a:solidFill>
                  <a:srgbClr val="D000D0"/>
                </a:solidFill>
                <a:latin typeface="Baloo Thambi 2" pitchFamily="2" charset="0"/>
                <a:cs typeface="Baloo Thambi 2" pitchFamily="2" charset="0"/>
              </a:rPr>
              <a:t>Objetivo: </a:t>
            </a:r>
            <a:r>
              <a:rPr lang="es-ES" sz="2800" dirty="0">
                <a:solidFill>
                  <a:schemeClr val="bg1"/>
                </a:solidFill>
                <a:latin typeface="Baloo Thambi 2" pitchFamily="2" charset="0"/>
                <a:cs typeface="Baloo Thambi 2" pitchFamily="2" charset="0"/>
              </a:rPr>
              <a:t>Determinar qué variables están relacionadas con un mayor riesgo de mortalidad en incidentes viales.</a:t>
            </a:r>
          </a:p>
          <a:p>
            <a:endParaRPr lang="es-ES" sz="2800" dirty="0">
              <a:solidFill>
                <a:schemeClr val="bg1"/>
              </a:solidFill>
              <a:latin typeface="Baloo Thambi 2" pitchFamily="2" charset="0"/>
              <a:cs typeface="Baloo Thambi 2" pitchFamily="2" charset="0"/>
            </a:endParaRPr>
          </a:p>
          <a:p>
            <a:endParaRPr lang="es-ES" sz="2800" dirty="0">
              <a:solidFill>
                <a:schemeClr val="bg1"/>
              </a:solidFill>
              <a:latin typeface="Baloo Thambi 2" pitchFamily="2" charset="0"/>
              <a:cs typeface="Baloo Thambi 2" pitchFamily="2" charset="0"/>
            </a:endParaRPr>
          </a:p>
          <a:p>
            <a:r>
              <a:rPr lang="es-ES" sz="2800" b="1" dirty="0">
                <a:solidFill>
                  <a:srgbClr val="D000D0"/>
                </a:solidFill>
                <a:latin typeface="Baloo Thambi 2" pitchFamily="2" charset="0"/>
                <a:cs typeface="Baloo Thambi 2" pitchFamily="2" charset="0"/>
              </a:rPr>
              <a:t>Conjunto de datos: </a:t>
            </a:r>
            <a:r>
              <a:rPr lang="es-ES" sz="2800" dirty="0">
                <a:solidFill>
                  <a:schemeClr val="bg1"/>
                </a:solidFill>
                <a:latin typeface="Baloo Thambi 2" pitchFamily="2" charset="0"/>
                <a:cs typeface="Baloo Thambi 2" pitchFamily="2" charset="0"/>
              </a:rPr>
              <a:t>Defunciones por incidentes viales.</a:t>
            </a:r>
          </a:p>
          <a:p>
            <a:endParaRPr lang="es-ES" sz="2800" b="1" dirty="0">
              <a:solidFill>
                <a:srgbClr val="D000D0"/>
              </a:solidFill>
              <a:latin typeface="Baloo Thambi 2" pitchFamily="2" charset="0"/>
              <a:cs typeface="Baloo Thambi 2" pitchFamily="2" charset="0"/>
            </a:endParaRPr>
          </a:p>
          <a:p>
            <a:endParaRPr lang="es-ES" sz="2800" b="1" dirty="0">
              <a:solidFill>
                <a:srgbClr val="D000D0"/>
              </a:solidFill>
              <a:latin typeface="Baloo Thambi 2" pitchFamily="2" charset="0"/>
              <a:cs typeface="Baloo Thambi 2" pitchFamily="2" charset="0"/>
            </a:endParaRPr>
          </a:p>
          <a:p>
            <a:r>
              <a:rPr lang="es-ES" sz="2800" b="1" dirty="0">
                <a:solidFill>
                  <a:srgbClr val="D000D0"/>
                </a:solidFill>
                <a:latin typeface="Baloo Thambi 2" pitchFamily="2" charset="0"/>
                <a:cs typeface="Baloo Thambi 2" pitchFamily="2" charset="0"/>
              </a:rPr>
              <a:t>Modelo de ML: </a:t>
            </a:r>
            <a:r>
              <a:rPr lang="es-ES" sz="2800" dirty="0">
                <a:solidFill>
                  <a:schemeClr val="bg1"/>
                </a:solidFill>
                <a:latin typeface="Baloo Thambi 2" pitchFamily="2" charset="0"/>
                <a:cs typeface="Baloo Thambi 2" pitchFamily="2" charset="0"/>
              </a:rPr>
              <a:t>Regresión Logística.</a:t>
            </a:r>
          </a:p>
        </p:txBody>
      </p:sp>
    </p:spTree>
    <p:extLst>
      <p:ext uri="{BB962C8B-B14F-4D97-AF65-F5344CB8AC3E}">
        <p14:creationId xmlns:p14="http://schemas.microsoft.com/office/powerpoint/2010/main" val="425467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351689" y="378764"/>
            <a:ext cx="6168381" cy="1011866"/>
          </a:xfrm>
          <a:ln>
            <a:noFill/>
          </a:ln>
        </p:spPr>
        <p:txBody>
          <a:bodyPr>
            <a:normAutofit fontScale="90000"/>
          </a:bodyPr>
          <a:lstStyle/>
          <a:p>
            <a:pPr algn="ctr"/>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Inteligencia Artificial (IA)</a:t>
            </a:r>
          </a:p>
        </p:txBody>
      </p:sp>
      <p:sp>
        <p:nvSpPr>
          <p:cNvPr id="19" name="Marcador de contenido 2">
            <a:extLst>
              <a:ext uri="{FF2B5EF4-FFF2-40B4-BE49-F238E27FC236}">
                <a16:creationId xmlns:a16="http://schemas.microsoft.com/office/drawing/2014/main" id="{99139874-163E-4A58-BAB9-3A2CB9BA2DC9}"/>
              </a:ext>
            </a:extLst>
          </p:cNvPr>
          <p:cNvSpPr>
            <a:spLocks noGrp="1"/>
          </p:cNvSpPr>
          <p:nvPr>
            <p:ph idx="1"/>
          </p:nvPr>
        </p:nvSpPr>
        <p:spPr>
          <a:xfrm>
            <a:off x="442006" y="400388"/>
            <a:ext cx="10963427" cy="4122274"/>
          </a:xfrm>
        </p:spPr>
        <p:txBody>
          <a:bodyPr anchor="ctr">
            <a:normAutofit/>
          </a:bodyPr>
          <a:lstStyle/>
          <a:p>
            <a:pPr marL="0" indent="0" algn="ctr">
              <a:buNone/>
            </a:pPr>
            <a:r>
              <a:rPr lang="es-ES" dirty="0">
                <a:solidFill>
                  <a:schemeClr val="bg1"/>
                </a:solidFill>
                <a:latin typeface="Baloo Thambi 2" pitchFamily="2" charset="0"/>
                <a:ea typeface="Kozuka Gothic Pro L" panose="020B0200000000000000" pitchFamily="34" charset="-128"/>
                <a:cs typeface="Baloo Thambi 2" pitchFamily="2" charset="0"/>
              </a:rPr>
              <a:t>Es una ciencia interdisciplinaria que incluye la informática, el análisis de datos y las estadísticas, la ingeniería de hardware y software, la lingüística, la neurociencia y hasta la filosofía y la psicología.</a:t>
            </a:r>
          </a:p>
        </p:txBody>
      </p:sp>
      <p:pic>
        <p:nvPicPr>
          <p:cNvPr id="1026" name="Picture 2" descr="#portal from ‎˚☆ Stim Blog ☆˚">
            <a:extLst>
              <a:ext uri="{FF2B5EF4-FFF2-40B4-BE49-F238E27FC236}">
                <a16:creationId xmlns:a16="http://schemas.microsoft.com/office/drawing/2014/main" id="{E0D603D3-C3BA-412D-9E54-DB0DC1D8BAE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00263" y="3690304"/>
            <a:ext cx="2406063" cy="24060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BECBC21-6626-48DA-82A1-24226DC7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6326" y="3671443"/>
            <a:ext cx="3634789" cy="24249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Bebe's Gifts from Fictive Edits">
            <a:extLst>
              <a:ext uri="{FF2B5EF4-FFF2-40B4-BE49-F238E27FC236}">
                <a16:creationId xmlns:a16="http://schemas.microsoft.com/office/drawing/2014/main" id="{436E9AD5-3C9C-46B1-9D3B-ED721F1EB93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41115" y="3690304"/>
            <a:ext cx="2424924" cy="242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1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543339" y="378764"/>
            <a:ext cx="5976731"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Próximos pasos </a:t>
            </a:r>
          </a:p>
        </p:txBody>
      </p:sp>
      <p:sp>
        <p:nvSpPr>
          <p:cNvPr id="9" name="CuadroTexto 8">
            <a:extLst>
              <a:ext uri="{FF2B5EF4-FFF2-40B4-BE49-F238E27FC236}">
                <a16:creationId xmlns:a16="http://schemas.microsoft.com/office/drawing/2014/main" id="{6962604E-7046-4562-BC82-2AC0BD407F7B}"/>
              </a:ext>
            </a:extLst>
          </p:cNvPr>
          <p:cNvSpPr txBox="1"/>
          <p:nvPr/>
        </p:nvSpPr>
        <p:spPr>
          <a:xfrm>
            <a:off x="708991" y="1774943"/>
            <a:ext cx="10807148" cy="3108543"/>
          </a:xfrm>
          <a:prstGeom prst="rect">
            <a:avLst/>
          </a:prstGeom>
          <a:noFill/>
        </p:spPr>
        <p:txBody>
          <a:bodyPr wrap="square" rtlCol="0">
            <a:spAutoFit/>
          </a:bodyPr>
          <a:lstStyle/>
          <a:p>
            <a:r>
              <a:rPr lang="es-ES" sz="2800" b="1" dirty="0">
                <a:solidFill>
                  <a:srgbClr val="D000D0"/>
                </a:solidFill>
                <a:latin typeface="Baloo Thambi 2" pitchFamily="2" charset="0"/>
                <a:cs typeface="Baloo Thambi 2" pitchFamily="2" charset="0"/>
              </a:rPr>
              <a:t>Variables predictoras: </a:t>
            </a:r>
            <a:r>
              <a:rPr lang="es-ES" sz="2800" dirty="0">
                <a:solidFill>
                  <a:schemeClr val="bg1"/>
                </a:solidFill>
                <a:latin typeface="Baloo Thambi 2" pitchFamily="2" charset="0"/>
                <a:cs typeface="Baloo Thambi 2" pitchFamily="2" charset="0"/>
              </a:rPr>
              <a:t>Municipio, fecha, hora y momento del día del incidente, edad, sexo y clase de la víctima (conductor, peatón, acompañante, etc.), vehículo de la víctima, tipo de vía, tipo de incidente y clima.</a:t>
            </a:r>
          </a:p>
          <a:p>
            <a:endParaRPr lang="es-ES" sz="2800" dirty="0">
              <a:solidFill>
                <a:schemeClr val="bg1"/>
              </a:solidFill>
              <a:latin typeface="Baloo Thambi 2" pitchFamily="2" charset="0"/>
              <a:cs typeface="Baloo Thambi 2" pitchFamily="2" charset="0"/>
            </a:endParaRPr>
          </a:p>
          <a:p>
            <a:r>
              <a:rPr lang="es-ES" sz="2800" b="1" dirty="0">
                <a:solidFill>
                  <a:srgbClr val="D000D0"/>
                </a:solidFill>
                <a:latin typeface="Baloo Thambi 2" pitchFamily="2" charset="0"/>
                <a:cs typeface="Baloo Thambi 2" pitchFamily="2" charset="0"/>
              </a:rPr>
              <a:t>Variable a medir: </a:t>
            </a:r>
            <a:r>
              <a:rPr lang="es-ES" sz="2800" dirty="0">
                <a:solidFill>
                  <a:schemeClr val="bg1"/>
                </a:solidFill>
                <a:latin typeface="Baloo Thambi 2" pitchFamily="2" charset="0"/>
                <a:cs typeface="Baloo Thambi 2" pitchFamily="2" charset="0"/>
              </a:rPr>
              <a:t>Variable binaria que indica si una persona tiene riesgo alto de tener un accidente mortal (1) o no (0).</a:t>
            </a:r>
          </a:p>
        </p:txBody>
      </p:sp>
    </p:spTree>
    <p:extLst>
      <p:ext uri="{BB962C8B-B14F-4D97-AF65-F5344CB8AC3E}">
        <p14:creationId xmlns:p14="http://schemas.microsoft.com/office/powerpoint/2010/main" val="100853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4FF7FF"/>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351689" y="378764"/>
            <a:ext cx="6168381" cy="1011866"/>
          </a:xfrm>
          <a:ln>
            <a:noFill/>
          </a:ln>
        </p:spPr>
        <p:txBody>
          <a:bodyPr>
            <a:normAutofit fontScale="90000"/>
          </a:bodyPr>
          <a:lstStyle/>
          <a:p>
            <a:pPr algn="ctr"/>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Inteligencia Artificial (IA)</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1" y="1774943"/>
            <a:ext cx="10774017" cy="3970318"/>
          </a:xfrm>
          <a:prstGeom prst="rect">
            <a:avLst/>
          </a:prstGeom>
          <a:noFill/>
        </p:spPr>
        <p:txBody>
          <a:bodyPr wrap="square" rtlCol="0">
            <a:spAutoFit/>
          </a:bodyPr>
          <a:lstStyle/>
          <a:p>
            <a:pPr marL="457200" indent="-457200">
              <a:buFont typeface="Arial" panose="020B0604020202020204" pitchFamily="34" charset="0"/>
              <a:buChar char="•"/>
            </a:pPr>
            <a:r>
              <a:rPr lang="es-ES" sz="2800" dirty="0">
                <a:solidFill>
                  <a:schemeClr val="bg1"/>
                </a:solidFill>
                <a:latin typeface="Baloo Thambi 2" pitchFamily="2" charset="0"/>
                <a:cs typeface="Baloo Thambi 2" pitchFamily="2" charset="0"/>
              </a:rPr>
              <a:t>Reconocimiento de imágenes estáticas, clasificación y etiquetado.</a:t>
            </a:r>
          </a:p>
          <a:p>
            <a:endParaRPr lang="es-ES" sz="2800" dirty="0">
              <a:solidFill>
                <a:schemeClr val="bg1"/>
              </a:solidFill>
              <a:latin typeface="Baloo Thambi 2" pitchFamily="2" charset="0"/>
              <a:cs typeface="Baloo Thambi 2" pitchFamily="2" charset="0"/>
            </a:endParaRPr>
          </a:p>
          <a:p>
            <a:pPr marL="457200" indent="-457200">
              <a:buFont typeface="Arial" panose="020B0604020202020204" pitchFamily="34" charset="0"/>
              <a:buChar char="•"/>
            </a:pPr>
            <a:r>
              <a:rPr lang="es-ES" sz="2800" dirty="0">
                <a:solidFill>
                  <a:schemeClr val="bg1"/>
                </a:solidFill>
                <a:latin typeface="Baloo Thambi 2" pitchFamily="2" charset="0"/>
                <a:cs typeface="Baloo Thambi 2" pitchFamily="2" charset="0"/>
              </a:rPr>
              <a:t>Reconocimiento de voz para convertir automáticamente una frase hablada en un texto escrito.</a:t>
            </a:r>
          </a:p>
          <a:p>
            <a:endParaRPr lang="es-ES" sz="2800" dirty="0">
              <a:solidFill>
                <a:schemeClr val="bg1"/>
              </a:solidFill>
              <a:latin typeface="Baloo Thambi 2" pitchFamily="2" charset="0"/>
              <a:cs typeface="Baloo Thambi 2" pitchFamily="2" charset="0"/>
            </a:endParaRPr>
          </a:p>
          <a:p>
            <a:pPr marL="457200" indent="-457200">
              <a:buFont typeface="Arial" panose="020B0604020202020204" pitchFamily="34" charset="0"/>
              <a:buChar char="•"/>
            </a:pPr>
            <a:r>
              <a:rPr lang="es-ES" sz="2800" dirty="0">
                <a:solidFill>
                  <a:schemeClr val="bg1"/>
                </a:solidFill>
                <a:latin typeface="Baloo Thambi 2" pitchFamily="2" charset="0"/>
                <a:cs typeface="Baloo Thambi 2" pitchFamily="2" charset="0"/>
              </a:rPr>
              <a:t>Traducción de palabras escritas o habladas de un idioma a otro.</a:t>
            </a:r>
          </a:p>
          <a:p>
            <a:endParaRPr lang="es-ES" sz="2800" dirty="0">
              <a:solidFill>
                <a:schemeClr val="bg1"/>
              </a:solidFill>
              <a:latin typeface="Baloo Thambi 2" pitchFamily="2" charset="0"/>
              <a:cs typeface="Baloo Thambi 2" pitchFamily="2" charset="0"/>
            </a:endParaRPr>
          </a:p>
          <a:p>
            <a:pPr marL="457200" indent="-457200">
              <a:buFont typeface="Arial" panose="020B0604020202020204" pitchFamily="34" charset="0"/>
              <a:buChar char="•"/>
            </a:pPr>
            <a:r>
              <a:rPr lang="es-ES" sz="2800" dirty="0">
                <a:solidFill>
                  <a:schemeClr val="bg1"/>
                </a:solidFill>
                <a:latin typeface="Baloo Thambi 2" pitchFamily="2" charset="0"/>
                <a:cs typeface="Baloo Thambi 2" pitchFamily="2" charset="0"/>
              </a:rPr>
              <a:t>Modelado predictivo donde se extraen datos para prever resultados específicos con altos niveles de detalle.</a:t>
            </a:r>
          </a:p>
        </p:txBody>
      </p:sp>
    </p:spTree>
    <p:extLst>
      <p:ext uri="{BB962C8B-B14F-4D97-AF65-F5344CB8AC3E}">
        <p14:creationId xmlns:p14="http://schemas.microsoft.com/office/powerpoint/2010/main" val="270370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351689" y="378764"/>
            <a:ext cx="6168381" cy="1011866"/>
          </a:xfrm>
          <a:ln>
            <a:noFill/>
          </a:ln>
        </p:spPr>
        <p:txBody>
          <a:bodyPr>
            <a:normAutofit fontScale="90000"/>
          </a:bodyPr>
          <a:lstStyle/>
          <a:p>
            <a:pPr algn="ctr"/>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Inteligencia Artificial (IA)</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1" y="1774943"/>
            <a:ext cx="10774017" cy="2246769"/>
          </a:xfrm>
          <a:prstGeom prst="rect">
            <a:avLst/>
          </a:prstGeom>
          <a:noFill/>
        </p:spPr>
        <p:txBody>
          <a:bodyPr wrap="square" rtlCol="0">
            <a:spAutoFit/>
          </a:bodyPr>
          <a:lstStyle/>
          <a:p>
            <a:pPr marL="457200" indent="-457200">
              <a:buFont typeface="Arial" panose="020B0604020202020204" pitchFamily="34" charset="0"/>
              <a:buChar char="•"/>
            </a:pPr>
            <a:r>
              <a:rPr lang="es-ES" sz="2800" dirty="0">
                <a:solidFill>
                  <a:schemeClr val="bg1"/>
                </a:solidFill>
                <a:latin typeface="Baloo Thambi 2" pitchFamily="2" charset="0"/>
                <a:cs typeface="Baloo Thambi 2" pitchFamily="2" charset="0"/>
              </a:rPr>
              <a:t>Analítica de datos: Para encontrar patrones y relaciones en los datos.</a:t>
            </a:r>
          </a:p>
          <a:p>
            <a:endParaRPr lang="es-ES" sz="2800" dirty="0">
              <a:solidFill>
                <a:schemeClr val="bg1"/>
              </a:solidFill>
              <a:latin typeface="Baloo Thambi 2" pitchFamily="2" charset="0"/>
              <a:cs typeface="Baloo Thambi 2" pitchFamily="2" charset="0"/>
            </a:endParaRPr>
          </a:p>
          <a:p>
            <a:pPr marL="457200" indent="-457200">
              <a:buFont typeface="Arial" panose="020B0604020202020204" pitchFamily="34" charset="0"/>
              <a:buChar char="•"/>
            </a:pPr>
            <a:r>
              <a:rPr lang="es-ES" sz="2800" dirty="0">
                <a:solidFill>
                  <a:schemeClr val="bg1"/>
                </a:solidFill>
                <a:latin typeface="Baloo Thambi 2" pitchFamily="2" charset="0"/>
                <a:cs typeface="Baloo Thambi 2" pitchFamily="2" charset="0"/>
              </a:rPr>
              <a:t>Seguridad cibernética: para analizar de forma autónoma redes en busca de ciberataques y amenazas.</a:t>
            </a:r>
          </a:p>
        </p:txBody>
      </p:sp>
      <p:pic>
        <p:nvPicPr>
          <p:cNvPr id="5" name="Imagen 4">
            <a:extLst>
              <a:ext uri="{FF2B5EF4-FFF2-40B4-BE49-F238E27FC236}">
                <a16:creationId xmlns:a16="http://schemas.microsoft.com/office/drawing/2014/main" id="{A216336A-6AC5-4C71-B080-9B7C9D8E5B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1160" r="5815"/>
          <a:stretch/>
        </p:blipFill>
        <p:spPr>
          <a:xfrm flipV="1">
            <a:off x="708991" y="4406025"/>
            <a:ext cx="11483009" cy="2451975"/>
          </a:xfrm>
          <a:prstGeom prst="rect">
            <a:avLst/>
          </a:prstGeom>
        </p:spPr>
      </p:pic>
    </p:spTree>
    <p:extLst>
      <p:ext uri="{BB962C8B-B14F-4D97-AF65-F5344CB8AC3E}">
        <p14:creationId xmlns:p14="http://schemas.microsoft.com/office/powerpoint/2010/main" val="275840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sp>
        <p:nvSpPr>
          <p:cNvPr id="12" name="Rectángulo: esquinas redondeadas 11">
            <a:extLst>
              <a:ext uri="{FF2B5EF4-FFF2-40B4-BE49-F238E27FC236}">
                <a16:creationId xmlns:a16="http://schemas.microsoft.com/office/drawing/2014/main" id="{DD127B3B-1636-4511-ACE7-02526FF4CC7F}"/>
              </a:ext>
            </a:extLst>
          </p:cNvPr>
          <p:cNvSpPr/>
          <p:nvPr/>
        </p:nvSpPr>
        <p:spPr>
          <a:xfrm>
            <a:off x="6395830" y="3428999"/>
            <a:ext cx="4417943" cy="274651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solidFill>
                <a:srgbClr val="D000D0"/>
              </a:solidFill>
            </a:endParaRPr>
          </a:p>
        </p:txBody>
      </p:sp>
      <p:sp>
        <p:nvSpPr>
          <p:cNvPr id="3" name="Rectángulo: esquinas redondeadas 2">
            <a:extLst>
              <a:ext uri="{FF2B5EF4-FFF2-40B4-BE49-F238E27FC236}">
                <a16:creationId xmlns:a16="http://schemas.microsoft.com/office/drawing/2014/main" id="{BBCEC49F-6324-4F66-AC3F-42736E48FAC5}"/>
              </a:ext>
            </a:extLst>
          </p:cNvPr>
          <p:cNvSpPr/>
          <p:nvPr/>
        </p:nvSpPr>
        <p:spPr>
          <a:xfrm>
            <a:off x="1378225" y="3429000"/>
            <a:ext cx="4417943" cy="2746513"/>
          </a:xfrm>
          <a:prstGeom prst="roundRect">
            <a:avLst/>
          </a:prstGeom>
          <a:solidFill>
            <a:srgbClr val="A825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solidFill>
                <a:srgbClr val="D000D0"/>
              </a:solidFill>
            </a:endParaRPr>
          </a:p>
        </p:txBody>
      </p:sp>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636105" y="378764"/>
            <a:ext cx="5883965"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IA Fuerte</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1" y="1774943"/>
            <a:ext cx="10774017" cy="1384995"/>
          </a:xfrm>
          <a:prstGeom prst="rect">
            <a:avLst/>
          </a:prstGeom>
          <a:noFill/>
        </p:spPr>
        <p:txBody>
          <a:bodyPr wrap="square" rtlCol="0">
            <a:spAutoFit/>
          </a:bodyPr>
          <a:lstStyle/>
          <a:p>
            <a:pPr algn="ctr"/>
            <a:r>
              <a:rPr lang="es-ES" sz="2800" dirty="0">
                <a:solidFill>
                  <a:schemeClr val="bg1"/>
                </a:solidFill>
                <a:latin typeface="Baloo Thambi 2" pitchFamily="2" charset="0"/>
                <a:cs typeface="Baloo Thambi 2" pitchFamily="2" charset="0"/>
              </a:rPr>
              <a:t>La IA Fuerte es una máquina que puede resolver problemas en los que</a:t>
            </a:r>
          </a:p>
          <a:p>
            <a:pPr algn="ctr"/>
            <a:r>
              <a:rPr lang="es-ES" sz="2800" dirty="0">
                <a:solidFill>
                  <a:schemeClr val="bg1"/>
                </a:solidFill>
                <a:latin typeface="Baloo Thambi 2" pitchFamily="2" charset="0"/>
                <a:cs typeface="Baloo Thambi 2" pitchFamily="2" charset="0"/>
              </a:rPr>
              <a:t>nunca fue entrenada para trabajar. Está compuesta por la Inteligencia Artificial General (AGI) y Súper Inteligencia Artificial (ASI).</a:t>
            </a:r>
          </a:p>
        </p:txBody>
      </p:sp>
      <p:sp>
        <p:nvSpPr>
          <p:cNvPr id="5" name="Título 1">
            <a:extLst>
              <a:ext uri="{FF2B5EF4-FFF2-40B4-BE49-F238E27FC236}">
                <a16:creationId xmlns:a16="http://schemas.microsoft.com/office/drawing/2014/main" id="{68F346A2-91A9-417D-A5CA-B4169EE5B9AF}"/>
              </a:ext>
            </a:extLst>
          </p:cNvPr>
          <p:cNvSpPr txBox="1">
            <a:spLocks/>
          </p:cNvSpPr>
          <p:nvPr/>
        </p:nvSpPr>
        <p:spPr>
          <a:xfrm>
            <a:off x="2991678" y="3544251"/>
            <a:ext cx="1172818" cy="101186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4000" spc="-150" dirty="0">
                <a:solidFill>
                  <a:schemeClr val="bg1"/>
                </a:solidFill>
                <a:effectLst>
                  <a:outerShdw blurRad="38100" dist="38100" dir="2700000" algn="tl">
                    <a:srgbClr val="000000">
                      <a:alpha val="43137"/>
                    </a:srgbClr>
                  </a:outerShdw>
                </a:effectLst>
                <a:latin typeface="Poppins Black" panose="00000A00000000000000" pitchFamily="2" charset="0"/>
                <a:ea typeface="Segoe UI Black" panose="020B0A02040204020203" pitchFamily="34" charset="0"/>
                <a:cs typeface="Poppins Black" panose="00000A00000000000000" pitchFamily="2" charset="0"/>
              </a:rPr>
              <a:t>AGI</a:t>
            </a:r>
          </a:p>
        </p:txBody>
      </p:sp>
      <p:sp>
        <p:nvSpPr>
          <p:cNvPr id="6" name="Título 1">
            <a:extLst>
              <a:ext uri="{FF2B5EF4-FFF2-40B4-BE49-F238E27FC236}">
                <a16:creationId xmlns:a16="http://schemas.microsoft.com/office/drawing/2014/main" id="{AFAA441C-9643-4D2E-BDA7-142BEB4531F2}"/>
              </a:ext>
            </a:extLst>
          </p:cNvPr>
          <p:cNvSpPr txBox="1">
            <a:spLocks/>
          </p:cNvSpPr>
          <p:nvPr/>
        </p:nvSpPr>
        <p:spPr>
          <a:xfrm>
            <a:off x="8027504" y="3544251"/>
            <a:ext cx="1172818" cy="101186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4000" spc="-150" dirty="0">
                <a:solidFill>
                  <a:schemeClr val="bg1"/>
                </a:solidFill>
                <a:effectLst>
                  <a:outerShdw blurRad="38100" dist="38100" dir="2700000" algn="tl">
                    <a:srgbClr val="000000">
                      <a:alpha val="43137"/>
                    </a:srgbClr>
                  </a:outerShdw>
                </a:effectLst>
                <a:latin typeface="Poppins Black" panose="00000A00000000000000" pitchFamily="2" charset="0"/>
                <a:ea typeface="Segoe UI Black" panose="020B0A02040204020203" pitchFamily="34" charset="0"/>
                <a:cs typeface="Poppins Black" panose="00000A00000000000000" pitchFamily="2" charset="0"/>
              </a:rPr>
              <a:t>ASI</a:t>
            </a:r>
          </a:p>
        </p:txBody>
      </p:sp>
      <p:sp>
        <p:nvSpPr>
          <p:cNvPr id="7" name="CuadroTexto 6">
            <a:extLst>
              <a:ext uri="{FF2B5EF4-FFF2-40B4-BE49-F238E27FC236}">
                <a16:creationId xmlns:a16="http://schemas.microsoft.com/office/drawing/2014/main" id="{E200749F-DD75-4EA7-86B0-0F4F24D62847}"/>
              </a:ext>
            </a:extLst>
          </p:cNvPr>
          <p:cNvSpPr txBox="1"/>
          <p:nvPr/>
        </p:nvSpPr>
        <p:spPr>
          <a:xfrm>
            <a:off x="1499979" y="4579514"/>
            <a:ext cx="4156214" cy="954107"/>
          </a:xfrm>
          <a:prstGeom prst="rect">
            <a:avLst/>
          </a:prstGeom>
          <a:noFill/>
        </p:spPr>
        <p:txBody>
          <a:bodyPr wrap="square" rtlCol="0">
            <a:spAutoFit/>
          </a:bodyPr>
          <a:lstStyle/>
          <a:p>
            <a:pPr algn="ctr"/>
            <a:r>
              <a:rPr lang="es-ES" sz="2800" dirty="0">
                <a:solidFill>
                  <a:schemeClr val="bg1"/>
                </a:solidFill>
                <a:effectLst>
                  <a:outerShdw blurRad="38100" dist="38100" dir="2700000" algn="tl">
                    <a:srgbClr val="000000">
                      <a:alpha val="43137"/>
                    </a:srgbClr>
                  </a:outerShdw>
                </a:effectLst>
                <a:latin typeface="Baloo Thambi 2" pitchFamily="2" charset="0"/>
                <a:cs typeface="Baloo Thambi 2" pitchFamily="2" charset="0"/>
              </a:rPr>
              <a:t>Inteligencia igual al cerebro humano</a:t>
            </a:r>
          </a:p>
        </p:txBody>
      </p:sp>
      <p:sp>
        <p:nvSpPr>
          <p:cNvPr id="8" name="CuadroTexto 7">
            <a:extLst>
              <a:ext uri="{FF2B5EF4-FFF2-40B4-BE49-F238E27FC236}">
                <a16:creationId xmlns:a16="http://schemas.microsoft.com/office/drawing/2014/main" id="{3CC66CD1-16D3-4E27-B0FD-80A1D44E6367}"/>
              </a:ext>
            </a:extLst>
          </p:cNvPr>
          <p:cNvSpPr txBox="1"/>
          <p:nvPr/>
        </p:nvSpPr>
        <p:spPr>
          <a:xfrm>
            <a:off x="6303893" y="4579514"/>
            <a:ext cx="4620039" cy="954107"/>
          </a:xfrm>
          <a:prstGeom prst="rect">
            <a:avLst/>
          </a:prstGeom>
          <a:noFill/>
        </p:spPr>
        <p:txBody>
          <a:bodyPr wrap="square" rtlCol="0">
            <a:spAutoFit/>
          </a:bodyPr>
          <a:lstStyle/>
          <a:p>
            <a:pPr algn="ctr"/>
            <a:r>
              <a:rPr lang="es-ES" sz="2800" dirty="0">
                <a:solidFill>
                  <a:schemeClr val="bg1"/>
                </a:solidFill>
                <a:effectLst>
                  <a:outerShdw blurRad="38100" dist="38100" dir="2700000" algn="tl">
                    <a:srgbClr val="000000">
                      <a:alpha val="43137"/>
                    </a:srgbClr>
                  </a:outerShdw>
                </a:effectLst>
                <a:latin typeface="Baloo Thambi 2" pitchFamily="2" charset="0"/>
                <a:cs typeface="Baloo Thambi 2" pitchFamily="2" charset="0"/>
              </a:rPr>
              <a:t>Inteligencia superior al cerebro humano.</a:t>
            </a:r>
          </a:p>
        </p:txBody>
      </p:sp>
    </p:spTree>
    <p:extLst>
      <p:ext uri="{BB962C8B-B14F-4D97-AF65-F5344CB8AC3E}">
        <p14:creationId xmlns:p14="http://schemas.microsoft.com/office/powerpoint/2010/main" val="226094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4FF7FF"/>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636105" y="378764"/>
            <a:ext cx="5883965"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IA Fuerte</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1" y="1787393"/>
            <a:ext cx="10774017" cy="523220"/>
          </a:xfrm>
          <a:prstGeom prst="rect">
            <a:avLst/>
          </a:prstGeom>
          <a:noFill/>
        </p:spPr>
        <p:txBody>
          <a:bodyPr wrap="square" rtlCol="0">
            <a:spAutoFit/>
          </a:bodyPr>
          <a:lstStyle/>
          <a:p>
            <a:pPr algn="ctr"/>
            <a:r>
              <a:rPr lang="es-ES" sz="2800" dirty="0">
                <a:solidFill>
                  <a:schemeClr val="bg1"/>
                </a:solidFill>
                <a:latin typeface="Baloo Thambi 2" pitchFamily="2" charset="0"/>
                <a:cs typeface="Baloo Thambi 2" pitchFamily="2" charset="0"/>
              </a:rPr>
              <a:t>La IA Fuerte solo existe en el </a:t>
            </a:r>
            <a:r>
              <a:rPr lang="es-ES" sz="2800" b="1" dirty="0">
                <a:solidFill>
                  <a:srgbClr val="4FF7FF"/>
                </a:solidFill>
                <a:latin typeface="Baloo Thambi 2" pitchFamily="2" charset="0"/>
                <a:cs typeface="Baloo Thambi 2" pitchFamily="2" charset="0"/>
              </a:rPr>
              <a:t>concepto teórico </a:t>
            </a:r>
            <a:r>
              <a:rPr lang="es-ES" sz="2800" dirty="0">
                <a:solidFill>
                  <a:schemeClr val="bg1"/>
                </a:solidFill>
                <a:latin typeface="Baloo Thambi 2" pitchFamily="2" charset="0"/>
                <a:cs typeface="Baloo Thambi 2" pitchFamily="2" charset="0"/>
              </a:rPr>
              <a:t>actualmente.</a:t>
            </a:r>
          </a:p>
        </p:txBody>
      </p:sp>
      <p:pic>
        <p:nvPicPr>
          <p:cNvPr id="2050" name="Picture 2" descr="#my gif from Raiders of the Lost Tumblr">
            <a:extLst>
              <a:ext uri="{FF2B5EF4-FFF2-40B4-BE49-F238E27FC236}">
                <a16:creationId xmlns:a16="http://schemas.microsoft.com/office/drawing/2014/main" id="{ED11D41A-C324-43FA-BB3D-29862961513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48049" y="2707376"/>
            <a:ext cx="3058087" cy="308040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ECBAFFA-2139-4C6F-9A02-5D298FB54E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6136" y="2689179"/>
            <a:ext cx="4656730" cy="3104486"/>
          </a:xfrm>
          <a:prstGeom prst="rect">
            <a:avLst/>
          </a:prstGeom>
        </p:spPr>
      </p:pic>
    </p:spTree>
    <p:extLst>
      <p:ext uri="{BB962C8B-B14F-4D97-AF65-F5344CB8AC3E}">
        <p14:creationId xmlns:p14="http://schemas.microsoft.com/office/powerpoint/2010/main" val="47261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636105" y="378764"/>
            <a:ext cx="5883965"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IA Débil</a:t>
            </a:r>
          </a:p>
        </p:txBody>
      </p:sp>
      <p:sp>
        <p:nvSpPr>
          <p:cNvPr id="2" name="CuadroTexto 1">
            <a:extLst>
              <a:ext uri="{FF2B5EF4-FFF2-40B4-BE49-F238E27FC236}">
                <a16:creationId xmlns:a16="http://schemas.microsoft.com/office/drawing/2014/main" id="{74BEBC89-19E6-4842-BE3E-CAF2675DE472}"/>
              </a:ext>
            </a:extLst>
          </p:cNvPr>
          <p:cNvSpPr txBox="1"/>
          <p:nvPr/>
        </p:nvSpPr>
        <p:spPr>
          <a:xfrm>
            <a:off x="708991" y="1787393"/>
            <a:ext cx="10774017" cy="1815882"/>
          </a:xfrm>
          <a:prstGeom prst="rect">
            <a:avLst/>
          </a:prstGeom>
          <a:noFill/>
        </p:spPr>
        <p:txBody>
          <a:bodyPr wrap="square" rtlCol="0">
            <a:spAutoFit/>
          </a:bodyPr>
          <a:lstStyle/>
          <a:p>
            <a:pPr algn="ctr"/>
            <a:r>
              <a:rPr lang="es-ES" sz="2800" dirty="0">
                <a:solidFill>
                  <a:schemeClr val="bg1"/>
                </a:solidFill>
                <a:latin typeface="Baloo Thambi 2" pitchFamily="2" charset="0"/>
                <a:cs typeface="Baloo Thambi 2" pitchFamily="2" charset="0"/>
              </a:rPr>
              <a:t>La IA Débil es una IA entrenada y enfocada en realizar tareas específicas. Esta funciona dentro de un contexto limitado y es una simulación de la inteligencia humana aplicada a un </a:t>
            </a:r>
            <a:r>
              <a:rPr lang="es-ES" sz="2800" b="1" dirty="0">
                <a:solidFill>
                  <a:srgbClr val="D000D0"/>
                </a:solidFill>
                <a:latin typeface="Baloo Thambi 2" pitchFamily="2" charset="0"/>
                <a:cs typeface="Baloo Thambi 2" pitchFamily="2" charset="0"/>
              </a:rPr>
              <a:t>problema definido de manera limitada.</a:t>
            </a:r>
          </a:p>
        </p:txBody>
      </p:sp>
      <p:grpSp>
        <p:nvGrpSpPr>
          <p:cNvPr id="11" name="Grupo 10">
            <a:extLst>
              <a:ext uri="{FF2B5EF4-FFF2-40B4-BE49-F238E27FC236}">
                <a16:creationId xmlns:a16="http://schemas.microsoft.com/office/drawing/2014/main" id="{ECC72D81-CE2C-4F0E-BF1D-49242A3D77E4}"/>
              </a:ext>
            </a:extLst>
          </p:cNvPr>
          <p:cNvGrpSpPr/>
          <p:nvPr/>
        </p:nvGrpSpPr>
        <p:grpSpPr>
          <a:xfrm>
            <a:off x="2482336" y="4063118"/>
            <a:ext cx="1761404" cy="2681216"/>
            <a:chOff x="2210654" y="4176784"/>
            <a:chExt cx="1761404" cy="2681216"/>
          </a:xfrm>
        </p:grpSpPr>
        <p:pic>
          <p:nvPicPr>
            <p:cNvPr id="7" name="Imagen 6">
              <a:extLst>
                <a:ext uri="{FF2B5EF4-FFF2-40B4-BE49-F238E27FC236}">
                  <a16:creationId xmlns:a16="http://schemas.microsoft.com/office/drawing/2014/main" id="{538B9C80-261D-49A0-A2D3-B19D3D780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654" y="4176784"/>
              <a:ext cx="1761404" cy="1761404"/>
            </a:xfrm>
            <a:prstGeom prst="rect">
              <a:avLst/>
            </a:prstGeom>
            <a:ln>
              <a:noFill/>
            </a:ln>
          </p:spPr>
        </p:pic>
        <p:sp>
          <p:nvSpPr>
            <p:cNvPr id="14" name="Título 1">
              <a:extLst>
                <a:ext uri="{FF2B5EF4-FFF2-40B4-BE49-F238E27FC236}">
                  <a16:creationId xmlns:a16="http://schemas.microsoft.com/office/drawing/2014/main" id="{3AC33C4B-6908-4EF5-ACEA-00A32BA9E667}"/>
                </a:ext>
              </a:extLst>
            </p:cNvPr>
            <p:cNvSpPr txBox="1">
              <a:spLocks/>
            </p:cNvSpPr>
            <p:nvPr/>
          </p:nvSpPr>
          <p:spPr>
            <a:xfrm>
              <a:off x="2545303" y="5846134"/>
              <a:ext cx="1092106" cy="101186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4000" spc="-150" dirty="0">
                  <a:solidFill>
                    <a:schemeClr val="bg1"/>
                  </a:solidFill>
                  <a:latin typeface="Poppins Thin" panose="00000300000000000000" pitchFamily="2" charset="0"/>
                  <a:ea typeface="Segoe UI Black" panose="020B0A02040204020203" pitchFamily="34" charset="0"/>
                  <a:cs typeface="Poppins Thin" panose="00000300000000000000" pitchFamily="2" charset="0"/>
                </a:rPr>
                <a:t>Siri</a:t>
              </a:r>
            </a:p>
          </p:txBody>
        </p:sp>
      </p:grpSp>
      <p:grpSp>
        <p:nvGrpSpPr>
          <p:cNvPr id="12" name="Grupo 11">
            <a:extLst>
              <a:ext uri="{FF2B5EF4-FFF2-40B4-BE49-F238E27FC236}">
                <a16:creationId xmlns:a16="http://schemas.microsoft.com/office/drawing/2014/main" id="{6AA7D33C-F263-49E3-8F7B-24521BA8D9A7}"/>
              </a:ext>
            </a:extLst>
          </p:cNvPr>
          <p:cNvGrpSpPr/>
          <p:nvPr/>
        </p:nvGrpSpPr>
        <p:grpSpPr>
          <a:xfrm>
            <a:off x="8608044" y="4063118"/>
            <a:ext cx="1761406" cy="2681216"/>
            <a:chOff x="5215297" y="4176784"/>
            <a:chExt cx="1761406" cy="2681216"/>
          </a:xfrm>
        </p:grpSpPr>
        <p:pic>
          <p:nvPicPr>
            <p:cNvPr id="4" name="Imagen 3">
              <a:extLst>
                <a:ext uri="{FF2B5EF4-FFF2-40B4-BE49-F238E27FC236}">
                  <a16:creationId xmlns:a16="http://schemas.microsoft.com/office/drawing/2014/main" id="{75C85983-E991-44CD-BDE4-66D89488B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5299" y="4176784"/>
              <a:ext cx="1761404" cy="1761404"/>
            </a:xfrm>
            <a:prstGeom prst="rect">
              <a:avLst/>
            </a:prstGeom>
            <a:ln>
              <a:noFill/>
            </a:ln>
          </p:spPr>
        </p:pic>
        <p:sp>
          <p:nvSpPr>
            <p:cNvPr id="15" name="Título 1">
              <a:extLst>
                <a:ext uri="{FF2B5EF4-FFF2-40B4-BE49-F238E27FC236}">
                  <a16:creationId xmlns:a16="http://schemas.microsoft.com/office/drawing/2014/main" id="{7DB61BC8-D321-4495-97DB-B4EDC420010C}"/>
                </a:ext>
              </a:extLst>
            </p:cNvPr>
            <p:cNvSpPr txBox="1">
              <a:spLocks/>
            </p:cNvSpPr>
            <p:nvPr/>
          </p:nvSpPr>
          <p:spPr>
            <a:xfrm>
              <a:off x="5215297" y="5846134"/>
              <a:ext cx="1761404" cy="1011866"/>
            </a:xfrm>
            <a:prstGeom prst="rect">
              <a:avLst/>
            </a:prstGeom>
            <a:ln>
              <a:noFill/>
            </a:ln>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4000" spc="-150" dirty="0">
                  <a:solidFill>
                    <a:schemeClr val="bg1"/>
                  </a:solidFill>
                  <a:latin typeface="Poppins Thin" panose="00000300000000000000" pitchFamily="2" charset="0"/>
                  <a:ea typeface="Segoe UI Black" panose="020B0A02040204020203" pitchFamily="34" charset="0"/>
                  <a:cs typeface="Poppins Thin" panose="00000300000000000000" pitchFamily="2" charset="0"/>
                </a:rPr>
                <a:t>Google</a:t>
              </a:r>
            </a:p>
          </p:txBody>
        </p:sp>
      </p:grpSp>
      <p:grpSp>
        <p:nvGrpSpPr>
          <p:cNvPr id="10" name="Grupo 9">
            <a:extLst>
              <a:ext uri="{FF2B5EF4-FFF2-40B4-BE49-F238E27FC236}">
                <a16:creationId xmlns:a16="http://schemas.microsoft.com/office/drawing/2014/main" id="{04302760-D251-45A5-B19A-DEEFFD8ABA7A}"/>
              </a:ext>
            </a:extLst>
          </p:cNvPr>
          <p:cNvGrpSpPr/>
          <p:nvPr/>
        </p:nvGrpSpPr>
        <p:grpSpPr>
          <a:xfrm>
            <a:off x="5396123" y="4063118"/>
            <a:ext cx="2247893" cy="2681216"/>
            <a:chOff x="7976699" y="4176784"/>
            <a:chExt cx="2247893" cy="2681216"/>
          </a:xfrm>
        </p:grpSpPr>
        <p:pic>
          <p:nvPicPr>
            <p:cNvPr id="9" name="Imagen 8">
              <a:extLst>
                <a:ext uri="{FF2B5EF4-FFF2-40B4-BE49-F238E27FC236}">
                  <a16:creationId xmlns:a16="http://schemas.microsoft.com/office/drawing/2014/main" id="{19FF1268-534F-44F4-9925-5A6615B6FE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9944" y="4176784"/>
              <a:ext cx="1761404" cy="1761404"/>
            </a:xfrm>
            <a:prstGeom prst="rect">
              <a:avLst/>
            </a:prstGeom>
            <a:ln>
              <a:noFill/>
            </a:ln>
          </p:spPr>
        </p:pic>
        <p:sp>
          <p:nvSpPr>
            <p:cNvPr id="17" name="Título 1">
              <a:extLst>
                <a:ext uri="{FF2B5EF4-FFF2-40B4-BE49-F238E27FC236}">
                  <a16:creationId xmlns:a16="http://schemas.microsoft.com/office/drawing/2014/main" id="{B86E7A4F-4B15-436A-BA70-E93A5D52A136}"/>
                </a:ext>
              </a:extLst>
            </p:cNvPr>
            <p:cNvSpPr txBox="1">
              <a:spLocks/>
            </p:cNvSpPr>
            <p:nvPr/>
          </p:nvSpPr>
          <p:spPr>
            <a:xfrm>
              <a:off x="7976699" y="5846134"/>
              <a:ext cx="2247893" cy="101186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4000" spc="-150" dirty="0">
                  <a:solidFill>
                    <a:schemeClr val="bg1"/>
                  </a:solidFill>
                  <a:latin typeface="Poppins Thin" panose="00000300000000000000" pitchFamily="2" charset="0"/>
                  <a:ea typeface="Segoe UI Black" panose="020B0A02040204020203" pitchFamily="34" charset="0"/>
                  <a:cs typeface="Poppins Thin" panose="00000300000000000000" pitchFamily="2" charset="0"/>
                </a:rPr>
                <a:t>ChatGPT</a:t>
              </a:r>
            </a:p>
          </p:txBody>
        </p:sp>
      </p:grpSp>
    </p:spTree>
    <p:extLst>
      <p:ext uri="{BB962C8B-B14F-4D97-AF65-F5344CB8AC3E}">
        <p14:creationId xmlns:p14="http://schemas.microsoft.com/office/powerpoint/2010/main" val="341228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543339" y="378764"/>
            <a:ext cx="5976731"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Machine </a:t>
            </a:r>
            <a:r>
              <a:rPr lang="es-AR" sz="4000" spc="-150" dirty="0" err="1">
                <a:solidFill>
                  <a:schemeClr val="bg1"/>
                </a:solidFill>
                <a:latin typeface="Poppins Black" panose="00000A00000000000000" pitchFamily="2" charset="0"/>
                <a:ea typeface="Segoe UI Black" panose="020B0A02040204020203" pitchFamily="34" charset="0"/>
                <a:cs typeface="Poppins Black" panose="00000A00000000000000" pitchFamily="2" charset="0"/>
              </a:rPr>
              <a:t>Learning</a:t>
            </a:r>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 </a:t>
            </a:r>
          </a:p>
        </p:txBody>
      </p:sp>
      <p:sp>
        <p:nvSpPr>
          <p:cNvPr id="19" name="Marcador de contenido 2">
            <a:extLst>
              <a:ext uri="{FF2B5EF4-FFF2-40B4-BE49-F238E27FC236}">
                <a16:creationId xmlns:a16="http://schemas.microsoft.com/office/drawing/2014/main" id="{99139874-163E-4A58-BAB9-3A2CB9BA2DC9}"/>
              </a:ext>
            </a:extLst>
          </p:cNvPr>
          <p:cNvSpPr>
            <a:spLocks noGrp="1"/>
          </p:cNvSpPr>
          <p:nvPr>
            <p:ph idx="1"/>
          </p:nvPr>
        </p:nvSpPr>
        <p:spPr>
          <a:xfrm>
            <a:off x="442006" y="400388"/>
            <a:ext cx="10963427" cy="4122274"/>
          </a:xfrm>
        </p:spPr>
        <p:txBody>
          <a:bodyPr anchor="ctr">
            <a:normAutofit/>
          </a:bodyPr>
          <a:lstStyle/>
          <a:p>
            <a:pPr marL="0" indent="0" algn="ctr">
              <a:buNone/>
            </a:pPr>
            <a:r>
              <a:rPr lang="es-ES" dirty="0">
                <a:solidFill>
                  <a:schemeClr val="bg1"/>
                </a:solidFill>
                <a:latin typeface="Baloo Thambi 2" pitchFamily="2" charset="0"/>
                <a:ea typeface="Kozuka Gothic Pro L" panose="020B0200000000000000" pitchFamily="34" charset="-128"/>
                <a:cs typeface="Baloo Thambi 2" pitchFamily="2" charset="0"/>
              </a:rPr>
              <a:t>El Aprendizaje Automático es una rama de la IA que se enfoca en el uso de algoritmos y datos para hacer que la máquina logre realizar tareas para las que no fue específicamente programada, a través de un aprendizaje progresivo e iterativo.</a:t>
            </a:r>
          </a:p>
        </p:txBody>
      </p:sp>
      <p:pic>
        <p:nvPicPr>
          <p:cNvPr id="1026" name="Picture 2" descr="#portal from ‎˚☆ Stim Blog ☆˚">
            <a:extLst>
              <a:ext uri="{FF2B5EF4-FFF2-40B4-BE49-F238E27FC236}">
                <a16:creationId xmlns:a16="http://schemas.microsoft.com/office/drawing/2014/main" id="{E0D603D3-C3BA-412D-9E54-DB0DC1D8BAE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00263" y="3690304"/>
            <a:ext cx="2406063" cy="24060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BECBC21-6626-48DA-82A1-24226DC7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6326" y="3671443"/>
            <a:ext cx="3634789" cy="24249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Bebe's Gifts from Fictive Edits">
            <a:extLst>
              <a:ext uri="{FF2B5EF4-FFF2-40B4-BE49-F238E27FC236}">
                <a16:creationId xmlns:a16="http://schemas.microsoft.com/office/drawing/2014/main" id="{9F2AA9C8-7738-4096-BBB3-CD68B865B32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41114" y="3690303"/>
            <a:ext cx="2424921" cy="242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58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cxnSp>
        <p:nvCxnSpPr>
          <p:cNvPr id="21" name="Conector recto 20"/>
          <p:cNvCxnSpPr>
            <a:cxnSpLocks/>
          </p:cNvCxnSpPr>
          <p:nvPr/>
        </p:nvCxnSpPr>
        <p:spPr>
          <a:xfrm>
            <a:off x="636105" y="1213883"/>
            <a:ext cx="10575234" cy="0"/>
          </a:xfrm>
          <a:prstGeom prst="line">
            <a:avLst/>
          </a:prstGeom>
          <a:ln w="28575">
            <a:solidFill>
              <a:srgbClr val="D000D0"/>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B1ED777D-BB82-4577-882B-A3EB705D7260}"/>
              </a:ext>
            </a:extLst>
          </p:cNvPr>
          <p:cNvSpPr>
            <a:spLocks noGrp="1"/>
          </p:cNvSpPr>
          <p:nvPr>
            <p:ph type="title"/>
          </p:nvPr>
        </p:nvSpPr>
        <p:spPr>
          <a:xfrm>
            <a:off x="543338" y="378764"/>
            <a:ext cx="8805377" cy="1011866"/>
          </a:xfrm>
          <a:ln>
            <a:noFill/>
          </a:ln>
        </p:spPr>
        <p:txBody>
          <a:bodyPr>
            <a:normAutofit/>
          </a:bodyPr>
          <a:lstStyle/>
          <a:p>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Aprendizajes de  Machine </a:t>
            </a:r>
            <a:r>
              <a:rPr lang="es-AR" sz="4000" spc="-150" dirty="0" err="1">
                <a:solidFill>
                  <a:schemeClr val="bg1"/>
                </a:solidFill>
                <a:latin typeface="Poppins Black" panose="00000A00000000000000" pitchFamily="2" charset="0"/>
                <a:ea typeface="Segoe UI Black" panose="020B0A02040204020203" pitchFamily="34" charset="0"/>
                <a:cs typeface="Poppins Black" panose="00000A00000000000000" pitchFamily="2" charset="0"/>
              </a:rPr>
              <a:t>Learning</a:t>
            </a:r>
            <a:r>
              <a:rPr lang="es-AR" sz="4000" spc="-150" dirty="0">
                <a:solidFill>
                  <a:schemeClr val="bg1"/>
                </a:solidFill>
                <a:latin typeface="Poppins Black" panose="00000A00000000000000" pitchFamily="2" charset="0"/>
                <a:ea typeface="Segoe UI Black" panose="020B0A02040204020203" pitchFamily="34" charset="0"/>
                <a:cs typeface="Poppins Black" panose="00000A00000000000000" pitchFamily="2" charset="0"/>
              </a:rPr>
              <a:t> </a:t>
            </a:r>
          </a:p>
        </p:txBody>
      </p:sp>
      <p:sp>
        <p:nvSpPr>
          <p:cNvPr id="12" name="Rectángulo: esquinas redondeadas 11">
            <a:extLst>
              <a:ext uri="{FF2B5EF4-FFF2-40B4-BE49-F238E27FC236}">
                <a16:creationId xmlns:a16="http://schemas.microsoft.com/office/drawing/2014/main" id="{059CC8AD-82B0-4DC5-974B-CD8754DACEF3}"/>
              </a:ext>
            </a:extLst>
          </p:cNvPr>
          <p:cNvSpPr/>
          <p:nvPr/>
        </p:nvSpPr>
        <p:spPr>
          <a:xfrm>
            <a:off x="636105" y="1533940"/>
            <a:ext cx="10667999" cy="155381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solidFill>
                <a:srgbClr val="D000D0"/>
              </a:solidFill>
              <a:effectLst>
                <a:outerShdw blurRad="38100" dist="38100" dir="2700000" algn="tl">
                  <a:srgbClr val="000000">
                    <a:alpha val="43137"/>
                  </a:srgbClr>
                </a:outerShdw>
              </a:effectLst>
            </a:endParaRPr>
          </a:p>
        </p:txBody>
      </p:sp>
      <p:sp>
        <p:nvSpPr>
          <p:cNvPr id="13" name="Rectángulo: esquinas redondeadas 12">
            <a:extLst>
              <a:ext uri="{FF2B5EF4-FFF2-40B4-BE49-F238E27FC236}">
                <a16:creationId xmlns:a16="http://schemas.microsoft.com/office/drawing/2014/main" id="{3A8100DF-A6D7-4D6A-95CB-B902535B0F0D}"/>
              </a:ext>
            </a:extLst>
          </p:cNvPr>
          <p:cNvSpPr/>
          <p:nvPr/>
        </p:nvSpPr>
        <p:spPr>
          <a:xfrm>
            <a:off x="636104" y="3231068"/>
            <a:ext cx="10667999" cy="1553818"/>
          </a:xfrm>
          <a:prstGeom prst="roundRect">
            <a:avLst/>
          </a:prstGeom>
          <a:solidFill>
            <a:srgbClr val="A825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dirty="0">
              <a:solidFill>
                <a:srgbClr val="D000D0"/>
              </a:solidFill>
            </a:endParaRPr>
          </a:p>
        </p:txBody>
      </p:sp>
      <p:sp>
        <p:nvSpPr>
          <p:cNvPr id="14" name="Rectángulo: esquinas redondeadas 13">
            <a:extLst>
              <a:ext uri="{FF2B5EF4-FFF2-40B4-BE49-F238E27FC236}">
                <a16:creationId xmlns:a16="http://schemas.microsoft.com/office/drawing/2014/main" id="{2DC671A7-4BCE-41A8-BF17-35C5390CDEBD}"/>
              </a:ext>
            </a:extLst>
          </p:cNvPr>
          <p:cNvSpPr/>
          <p:nvPr/>
        </p:nvSpPr>
        <p:spPr>
          <a:xfrm>
            <a:off x="636104" y="4925418"/>
            <a:ext cx="10667999" cy="155381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solidFill>
                <a:srgbClr val="D000D0"/>
              </a:solidFill>
            </a:endParaRPr>
          </a:p>
        </p:txBody>
      </p:sp>
      <p:sp>
        <p:nvSpPr>
          <p:cNvPr id="15" name="Título 1">
            <a:extLst>
              <a:ext uri="{FF2B5EF4-FFF2-40B4-BE49-F238E27FC236}">
                <a16:creationId xmlns:a16="http://schemas.microsoft.com/office/drawing/2014/main" id="{EF200AC4-4813-4AAC-B63E-5097F24BA9D0}"/>
              </a:ext>
            </a:extLst>
          </p:cNvPr>
          <p:cNvSpPr txBox="1">
            <a:spLocks/>
          </p:cNvSpPr>
          <p:nvPr/>
        </p:nvSpPr>
        <p:spPr>
          <a:xfrm>
            <a:off x="2001077" y="1804916"/>
            <a:ext cx="7938052" cy="101186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4000" spc="-150" dirty="0">
                <a:solidFill>
                  <a:schemeClr val="bg1"/>
                </a:solidFill>
                <a:effectLst>
                  <a:outerShdw blurRad="38100" dist="38100" dir="2700000" algn="tl">
                    <a:srgbClr val="000000">
                      <a:alpha val="43137"/>
                    </a:srgbClr>
                  </a:outerShdw>
                </a:effectLst>
                <a:latin typeface="Poppins Black" panose="00000A00000000000000" pitchFamily="2" charset="0"/>
                <a:ea typeface="Segoe UI Black" panose="020B0A02040204020203" pitchFamily="34" charset="0"/>
                <a:cs typeface="Poppins Black" panose="00000A00000000000000" pitchFamily="2" charset="0"/>
              </a:rPr>
              <a:t>Supervisado</a:t>
            </a:r>
          </a:p>
        </p:txBody>
      </p:sp>
      <p:sp>
        <p:nvSpPr>
          <p:cNvPr id="18" name="Título 1">
            <a:extLst>
              <a:ext uri="{FF2B5EF4-FFF2-40B4-BE49-F238E27FC236}">
                <a16:creationId xmlns:a16="http://schemas.microsoft.com/office/drawing/2014/main" id="{68AEB2C1-12F0-4C1B-AD3F-6B172D38C4A7}"/>
              </a:ext>
            </a:extLst>
          </p:cNvPr>
          <p:cNvSpPr txBox="1">
            <a:spLocks/>
          </p:cNvSpPr>
          <p:nvPr/>
        </p:nvSpPr>
        <p:spPr>
          <a:xfrm>
            <a:off x="2126974" y="3502044"/>
            <a:ext cx="7938052" cy="101186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4000" spc="-150" dirty="0">
                <a:solidFill>
                  <a:schemeClr val="bg1"/>
                </a:solidFill>
                <a:effectLst>
                  <a:outerShdw blurRad="38100" dist="38100" dir="2700000" algn="tl">
                    <a:srgbClr val="000000">
                      <a:alpha val="43137"/>
                    </a:srgbClr>
                  </a:outerShdw>
                </a:effectLst>
                <a:latin typeface="Poppins Black" panose="00000A00000000000000" pitchFamily="2" charset="0"/>
                <a:ea typeface="Segoe UI Black" panose="020B0A02040204020203" pitchFamily="34" charset="0"/>
                <a:cs typeface="Poppins Black" panose="00000A00000000000000" pitchFamily="2" charset="0"/>
              </a:rPr>
              <a:t>No Supervisado</a:t>
            </a:r>
          </a:p>
        </p:txBody>
      </p:sp>
      <p:sp>
        <p:nvSpPr>
          <p:cNvPr id="20" name="Título 1">
            <a:extLst>
              <a:ext uri="{FF2B5EF4-FFF2-40B4-BE49-F238E27FC236}">
                <a16:creationId xmlns:a16="http://schemas.microsoft.com/office/drawing/2014/main" id="{1190B190-51B1-489A-A532-16C2D7578402}"/>
              </a:ext>
            </a:extLst>
          </p:cNvPr>
          <p:cNvSpPr txBox="1">
            <a:spLocks/>
          </p:cNvSpPr>
          <p:nvPr/>
        </p:nvSpPr>
        <p:spPr>
          <a:xfrm>
            <a:off x="2126974" y="5196394"/>
            <a:ext cx="7938052" cy="1011866"/>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4000" spc="-150" dirty="0">
                <a:solidFill>
                  <a:schemeClr val="bg1"/>
                </a:solidFill>
                <a:effectLst>
                  <a:outerShdw blurRad="38100" dist="38100" dir="2700000" algn="tl">
                    <a:srgbClr val="000000">
                      <a:alpha val="43137"/>
                    </a:srgbClr>
                  </a:outerShdw>
                </a:effectLst>
                <a:latin typeface="Poppins Black" panose="00000A00000000000000" pitchFamily="2" charset="0"/>
                <a:ea typeface="Segoe UI Black" panose="020B0A02040204020203" pitchFamily="34" charset="0"/>
                <a:cs typeface="Poppins Black" panose="00000A00000000000000" pitchFamily="2" charset="0"/>
              </a:rPr>
              <a:t>De Refuerzo</a:t>
            </a:r>
          </a:p>
        </p:txBody>
      </p:sp>
    </p:spTree>
    <p:extLst>
      <p:ext uri="{BB962C8B-B14F-4D97-AF65-F5344CB8AC3E}">
        <p14:creationId xmlns:p14="http://schemas.microsoft.com/office/powerpoint/2010/main" val="87154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Citable</Template>
  <TotalTime>711</TotalTime>
  <Words>809</Words>
  <Application>Microsoft Office PowerPoint</Application>
  <PresentationFormat>Panorámica</PresentationFormat>
  <Paragraphs>93</Paragraphs>
  <Slides>20</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20</vt:i4>
      </vt:variant>
    </vt:vector>
  </HeadingPairs>
  <TitlesOfParts>
    <vt:vector size="28" baseType="lpstr">
      <vt:lpstr>Arial</vt:lpstr>
      <vt:lpstr>Baloo Thambi 2</vt:lpstr>
      <vt:lpstr>Calibri</vt:lpstr>
      <vt:lpstr>Calibri Light</vt:lpstr>
      <vt:lpstr>Poppins Black</vt:lpstr>
      <vt:lpstr>Poppins ExtraBold</vt:lpstr>
      <vt:lpstr>Poppins Thin</vt:lpstr>
      <vt:lpstr>Tema de Office</vt:lpstr>
      <vt:lpstr>IA, Machine Learning, Deep Learning</vt:lpstr>
      <vt:lpstr>Inteligencia Artificial (IA)</vt:lpstr>
      <vt:lpstr>Inteligencia Artificial (IA)</vt:lpstr>
      <vt:lpstr>Inteligencia Artificial (IA)</vt:lpstr>
      <vt:lpstr>IA Fuerte</vt:lpstr>
      <vt:lpstr>IA Fuerte</vt:lpstr>
      <vt:lpstr>IA Débil</vt:lpstr>
      <vt:lpstr>Machine Learning </vt:lpstr>
      <vt:lpstr>Aprendizajes de  Machine Learning </vt:lpstr>
      <vt:lpstr>Aprendizaje Supervisado</vt:lpstr>
      <vt:lpstr>Aprendizaje no Supervisado</vt:lpstr>
      <vt:lpstr>Aprendizaje de Refuerzo</vt:lpstr>
      <vt:lpstr>Deep Learning </vt:lpstr>
      <vt:lpstr>Modelos de  Machine Learning </vt:lpstr>
      <vt:lpstr>Regresión Lineal</vt:lpstr>
      <vt:lpstr>Regresión Lineal</vt:lpstr>
      <vt:lpstr>Árbol de Decisión</vt:lpstr>
      <vt:lpstr>Regresión Logística</vt:lpstr>
      <vt:lpstr>Próximos pasos </vt:lpstr>
      <vt:lpstr>Próximos pasos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Discriminación de las mujeres en el trabajo</dc:title>
  <dc:creator>Usuario</dc:creator>
  <cp:lastModifiedBy>Gianni Perez</cp:lastModifiedBy>
  <cp:revision>89</cp:revision>
  <dcterms:created xsi:type="dcterms:W3CDTF">2019-07-15T22:47:44Z</dcterms:created>
  <dcterms:modified xsi:type="dcterms:W3CDTF">2023-08-14T20:43:39Z</dcterms:modified>
</cp:coreProperties>
</file>